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9"/>
  </p:notesMasterIdLst>
  <p:sldIdLst>
    <p:sldId id="285" r:id="rId5"/>
    <p:sldId id="289" r:id="rId6"/>
    <p:sldId id="291" r:id="rId7"/>
    <p:sldId id="306" r:id="rId8"/>
    <p:sldId id="304" r:id="rId9"/>
    <p:sldId id="294" r:id="rId10"/>
    <p:sldId id="292" r:id="rId11"/>
    <p:sldId id="293" r:id="rId12"/>
    <p:sldId id="295" r:id="rId13"/>
    <p:sldId id="297" r:id="rId14"/>
    <p:sldId id="298" r:id="rId15"/>
    <p:sldId id="299" r:id="rId16"/>
    <p:sldId id="307" r:id="rId17"/>
    <p:sldId id="30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7ABB1E-CB69-44E5-8079-DB7F5955D92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EF894D-9DEF-4D0D-8FB6-2F7D99ABD4B5}">
      <dgm:prSet/>
      <dgm:spPr/>
      <dgm:t>
        <a:bodyPr/>
        <a:lstStyle/>
        <a:p>
          <a:r>
            <a:rPr lang="en-IN" dirty="0"/>
            <a:t>The economic and social disruption caused by the pandemic is devastating: tens of millions of people are at risk of falling into extreme poverty, while the number of undernourished people are currently estimated at nearly 690 million.</a:t>
          </a:r>
        </a:p>
      </dgm:t>
    </dgm:pt>
    <dgm:pt modelId="{AFFC3A79-DDDF-427C-9E8B-A5F1EAFF0D42}" type="sibTrans" cxnId="{879926D3-E32F-4F60-9D34-EE8176671BFE}">
      <dgm:prSet/>
      <dgm:spPr/>
      <dgm:t>
        <a:bodyPr/>
        <a:lstStyle/>
        <a:p>
          <a:endParaRPr lang="en-IN"/>
        </a:p>
      </dgm:t>
    </dgm:pt>
    <dgm:pt modelId="{63F4479F-939F-4F43-81A7-FAC0E8E18F59}" type="parTrans" cxnId="{879926D3-E32F-4F60-9D34-EE8176671BFE}">
      <dgm:prSet/>
      <dgm:spPr/>
      <dgm:t>
        <a:bodyPr/>
        <a:lstStyle/>
        <a:p>
          <a:endParaRPr lang="en-IN"/>
        </a:p>
      </dgm:t>
    </dgm:pt>
    <dgm:pt modelId="{12CC0208-CA56-42C0-A033-6DF6E04FE5B6}">
      <dgm:prSet/>
      <dgm:spPr/>
      <dgm:t>
        <a:bodyPr/>
        <a:lstStyle/>
        <a:p>
          <a:r>
            <a:rPr lang="en-IN" b="0" i="0" dirty="0"/>
            <a:t>We need ways to help people assess the risks involved, and understand what is happening around them. This would help them to take better, informed decisions.</a:t>
          </a:r>
          <a:endParaRPr lang="en-IN" dirty="0"/>
        </a:p>
      </dgm:t>
    </dgm:pt>
    <dgm:pt modelId="{AB4948F0-0B69-493C-BB16-0750276AA427}" type="sibTrans" cxnId="{F1D81AEC-E20C-4C62-A8B1-C49790C51B7F}">
      <dgm:prSet/>
      <dgm:spPr/>
      <dgm:t>
        <a:bodyPr/>
        <a:lstStyle/>
        <a:p>
          <a:endParaRPr lang="en-IN"/>
        </a:p>
      </dgm:t>
    </dgm:pt>
    <dgm:pt modelId="{98AAE480-0DDE-405A-8C99-93FE6EA75374}" type="parTrans" cxnId="{F1D81AEC-E20C-4C62-A8B1-C49790C51B7F}">
      <dgm:prSet/>
      <dgm:spPr/>
      <dgm:t>
        <a:bodyPr/>
        <a:lstStyle/>
        <a:p>
          <a:endParaRPr lang="en-IN"/>
        </a:p>
      </dgm:t>
    </dgm:pt>
    <dgm:pt modelId="{553BA447-5C36-43CB-9008-8A7C0A96C775}">
      <dgm:prSet/>
      <dgm:spPr/>
      <dgm:t>
        <a:bodyPr/>
        <a:lstStyle/>
        <a:p>
          <a:r>
            <a:rPr lang="en-IN" dirty="0"/>
            <a:t>Dashboards has become the iconic interface through which we understand the coronavirus pandemic. </a:t>
          </a:r>
          <a:r>
            <a:rPr lang="en-IN" b="0" i="0" dirty="0"/>
            <a:t>These visual displays are supposed to give us the information we need to act.</a:t>
          </a:r>
          <a:endParaRPr lang="en-IN" dirty="0"/>
        </a:p>
      </dgm:t>
    </dgm:pt>
    <dgm:pt modelId="{7B72F9DF-17E0-45EE-B171-647AAA0DE3CD}" type="sibTrans" cxnId="{4A31CAEE-A4DB-47A2-9FC3-65536F331117}">
      <dgm:prSet/>
      <dgm:spPr/>
      <dgm:t>
        <a:bodyPr/>
        <a:lstStyle/>
        <a:p>
          <a:endParaRPr lang="en-IN"/>
        </a:p>
      </dgm:t>
    </dgm:pt>
    <dgm:pt modelId="{0471CA42-BE44-425B-8F99-1D19BFCF2BBC}" type="parTrans" cxnId="{4A31CAEE-A4DB-47A2-9FC3-65536F331117}">
      <dgm:prSet/>
      <dgm:spPr/>
      <dgm:t>
        <a:bodyPr/>
        <a:lstStyle/>
        <a:p>
          <a:endParaRPr lang="en-IN"/>
        </a:p>
      </dgm:t>
    </dgm:pt>
    <dgm:pt modelId="{F6BCFEFB-CC39-45EF-930C-7D7BC5A658E0}">
      <dgm:prSet/>
      <dgm:spPr/>
      <dgm:t>
        <a:bodyPr/>
        <a:lstStyle/>
        <a:p>
          <a:r>
            <a:rPr lang="en-IN" dirty="0"/>
            <a:t>According to WHO, as of December 2020, COVID-19 had infected over 82M people and killed more than 3M worldwide.</a:t>
          </a:r>
        </a:p>
      </dgm:t>
    </dgm:pt>
    <dgm:pt modelId="{D0B1A520-38A2-4994-A809-E0F18A9C57AE}" type="parTrans" cxnId="{B72AA338-B61A-4702-89F5-44DBA5200876}">
      <dgm:prSet/>
      <dgm:spPr/>
      <dgm:t>
        <a:bodyPr/>
        <a:lstStyle/>
        <a:p>
          <a:endParaRPr lang="en-IN"/>
        </a:p>
      </dgm:t>
    </dgm:pt>
    <dgm:pt modelId="{F3D71DEF-715E-48F5-A74F-56A6FC41546D}" type="sibTrans" cxnId="{B72AA338-B61A-4702-89F5-44DBA5200876}">
      <dgm:prSet/>
      <dgm:spPr/>
      <dgm:t>
        <a:bodyPr/>
        <a:lstStyle/>
        <a:p>
          <a:endParaRPr lang="en-IN"/>
        </a:p>
      </dgm:t>
    </dgm:pt>
    <dgm:pt modelId="{2A5AC580-ECB0-4A18-BB48-77B4B0ACB7D6}" type="pres">
      <dgm:prSet presAssocID="{407ABB1E-CB69-44E5-8079-DB7F5955D926}" presName="linear" presStyleCnt="0">
        <dgm:presLayoutVars>
          <dgm:animLvl val="lvl"/>
          <dgm:resizeHandles val="exact"/>
        </dgm:presLayoutVars>
      </dgm:prSet>
      <dgm:spPr/>
    </dgm:pt>
    <dgm:pt modelId="{962C29F5-8767-4C0D-9510-67B5FA78DCC6}" type="pres">
      <dgm:prSet presAssocID="{F6BCFEFB-CC39-45EF-930C-7D7BC5A658E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2336FA-C6F0-4FB5-A392-F01AE4F86BCC}" type="pres">
      <dgm:prSet presAssocID="{F3D71DEF-715E-48F5-A74F-56A6FC41546D}" presName="spacer" presStyleCnt="0"/>
      <dgm:spPr/>
    </dgm:pt>
    <dgm:pt modelId="{64E6DFEF-B04C-41EE-94A8-589650F342E1}" type="pres">
      <dgm:prSet presAssocID="{23EF894D-9DEF-4D0D-8FB6-2F7D99ABD4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9E1DAA-D10C-4FB2-AFBB-C40C0C43C3A1}" type="pres">
      <dgm:prSet presAssocID="{AFFC3A79-DDDF-427C-9E8B-A5F1EAFF0D42}" presName="spacer" presStyleCnt="0"/>
      <dgm:spPr/>
    </dgm:pt>
    <dgm:pt modelId="{19F85477-1832-4E87-A2E9-5066ADF4872F}" type="pres">
      <dgm:prSet presAssocID="{12CC0208-CA56-42C0-A033-6DF6E04FE5B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63C12AC-F854-48A5-8E89-9F5FA3E521EB}" type="pres">
      <dgm:prSet presAssocID="{AB4948F0-0B69-493C-BB16-0750276AA427}" presName="spacer" presStyleCnt="0"/>
      <dgm:spPr/>
    </dgm:pt>
    <dgm:pt modelId="{BD54009A-5E4E-4D30-8FB7-FFDA8B412036}" type="pres">
      <dgm:prSet presAssocID="{553BA447-5C36-43CB-9008-8A7C0A96C77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7740632-1727-4DE3-B0C0-73361AF37B54}" type="presOf" srcId="{12CC0208-CA56-42C0-A033-6DF6E04FE5B6}" destId="{19F85477-1832-4E87-A2E9-5066ADF4872F}" srcOrd="0" destOrd="0" presId="urn:microsoft.com/office/officeart/2005/8/layout/vList2"/>
    <dgm:cxn modelId="{B72AA338-B61A-4702-89F5-44DBA5200876}" srcId="{407ABB1E-CB69-44E5-8079-DB7F5955D926}" destId="{F6BCFEFB-CC39-45EF-930C-7D7BC5A658E0}" srcOrd="0" destOrd="0" parTransId="{D0B1A520-38A2-4994-A809-E0F18A9C57AE}" sibTransId="{F3D71DEF-715E-48F5-A74F-56A6FC41546D}"/>
    <dgm:cxn modelId="{E0E4565B-AC7C-47CF-9D6E-FB52677F4190}" type="presOf" srcId="{553BA447-5C36-43CB-9008-8A7C0A96C775}" destId="{BD54009A-5E4E-4D30-8FB7-FFDA8B412036}" srcOrd="0" destOrd="0" presId="urn:microsoft.com/office/officeart/2005/8/layout/vList2"/>
    <dgm:cxn modelId="{50FC736A-C977-47DD-A74B-A85F8C35DD50}" type="presOf" srcId="{F6BCFEFB-CC39-45EF-930C-7D7BC5A658E0}" destId="{962C29F5-8767-4C0D-9510-67B5FA78DCC6}" srcOrd="0" destOrd="0" presId="urn:microsoft.com/office/officeart/2005/8/layout/vList2"/>
    <dgm:cxn modelId="{68BA5C6E-2F5C-45AB-8E81-A067293A54BD}" type="presOf" srcId="{407ABB1E-CB69-44E5-8079-DB7F5955D926}" destId="{2A5AC580-ECB0-4A18-BB48-77B4B0ACB7D6}" srcOrd="0" destOrd="0" presId="urn:microsoft.com/office/officeart/2005/8/layout/vList2"/>
    <dgm:cxn modelId="{833EECB1-1C3F-40E4-B26D-DFDC9AA3F90D}" type="presOf" srcId="{23EF894D-9DEF-4D0D-8FB6-2F7D99ABD4B5}" destId="{64E6DFEF-B04C-41EE-94A8-589650F342E1}" srcOrd="0" destOrd="0" presId="urn:microsoft.com/office/officeart/2005/8/layout/vList2"/>
    <dgm:cxn modelId="{879926D3-E32F-4F60-9D34-EE8176671BFE}" srcId="{407ABB1E-CB69-44E5-8079-DB7F5955D926}" destId="{23EF894D-9DEF-4D0D-8FB6-2F7D99ABD4B5}" srcOrd="1" destOrd="0" parTransId="{63F4479F-939F-4F43-81A7-FAC0E8E18F59}" sibTransId="{AFFC3A79-DDDF-427C-9E8B-A5F1EAFF0D42}"/>
    <dgm:cxn modelId="{F1D81AEC-E20C-4C62-A8B1-C49790C51B7F}" srcId="{407ABB1E-CB69-44E5-8079-DB7F5955D926}" destId="{12CC0208-CA56-42C0-A033-6DF6E04FE5B6}" srcOrd="2" destOrd="0" parTransId="{98AAE480-0DDE-405A-8C99-93FE6EA75374}" sibTransId="{AB4948F0-0B69-493C-BB16-0750276AA427}"/>
    <dgm:cxn modelId="{4A31CAEE-A4DB-47A2-9FC3-65536F331117}" srcId="{407ABB1E-CB69-44E5-8079-DB7F5955D926}" destId="{553BA447-5C36-43CB-9008-8A7C0A96C775}" srcOrd="3" destOrd="0" parTransId="{0471CA42-BE44-425B-8F99-1D19BFCF2BBC}" sibTransId="{7B72F9DF-17E0-45EE-B171-647AAA0DE3CD}"/>
    <dgm:cxn modelId="{C6D168D3-4B03-40DB-8FDD-81EB92CE9C39}" type="presParOf" srcId="{2A5AC580-ECB0-4A18-BB48-77B4B0ACB7D6}" destId="{962C29F5-8767-4C0D-9510-67B5FA78DCC6}" srcOrd="0" destOrd="0" presId="urn:microsoft.com/office/officeart/2005/8/layout/vList2"/>
    <dgm:cxn modelId="{DD5D1641-7886-4DAE-80FD-AF3CFEFA019B}" type="presParOf" srcId="{2A5AC580-ECB0-4A18-BB48-77B4B0ACB7D6}" destId="{5E2336FA-C6F0-4FB5-A392-F01AE4F86BCC}" srcOrd="1" destOrd="0" presId="urn:microsoft.com/office/officeart/2005/8/layout/vList2"/>
    <dgm:cxn modelId="{AC4E88E6-4E28-4DDC-8D32-E7BB7834E839}" type="presParOf" srcId="{2A5AC580-ECB0-4A18-BB48-77B4B0ACB7D6}" destId="{64E6DFEF-B04C-41EE-94A8-589650F342E1}" srcOrd="2" destOrd="0" presId="urn:microsoft.com/office/officeart/2005/8/layout/vList2"/>
    <dgm:cxn modelId="{2F4C0C3D-1035-4CD9-A871-8A3CC495D69C}" type="presParOf" srcId="{2A5AC580-ECB0-4A18-BB48-77B4B0ACB7D6}" destId="{BA9E1DAA-D10C-4FB2-AFBB-C40C0C43C3A1}" srcOrd="3" destOrd="0" presId="urn:microsoft.com/office/officeart/2005/8/layout/vList2"/>
    <dgm:cxn modelId="{0B94F9D9-639E-480B-B4AB-E7EA76D45E4A}" type="presParOf" srcId="{2A5AC580-ECB0-4A18-BB48-77B4B0ACB7D6}" destId="{19F85477-1832-4E87-A2E9-5066ADF4872F}" srcOrd="4" destOrd="0" presId="urn:microsoft.com/office/officeart/2005/8/layout/vList2"/>
    <dgm:cxn modelId="{5D89F753-8550-44AE-8AC9-5E64903BB310}" type="presParOf" srcId="{2A5AC580-ECB0-4A18-BB48-77B4B0ACB7D6}" destId="{163C12AC-F854-48A5-8E89-9F5FA3E521EB}" srcOrd="5" destOrd="0" presId="urn:microsoft.com/office/officeart/2005/8/layout/vList2"/>
    <dgm:cxn modelId="{64F647EA-24EF-4274-9E61-5719821962EF}" type="presParOf" srcId="{2A5AC580-ECB0-4A18-BB48-77B4B0ACB7D6}" destId="{BD54009A-5E4E-4D30-8FB7-FFDA8B41203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1BD313-A6A9-4228-8980-87952CAFD4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71E4445-079B-4B09-A4DE-BE7D2401D04C}">
      <dgm:prSet custT="1"/>
      <dgm:spPr/>
      <dgm:t>
        <a:bodyPr/>
        <a:lstStyle/>
        <a:p>
          <a:pPr algn="ctr"/>
          <a:r>
            <a:rPr lang="en-IN" sz="1800" dirty="0"/>
            <a:t>Sources:</a:t>
          </a:r>
          <a:br>
            <a:rPr lang="en-IN" sz="1800" dirty="0"/>
          </a:br>
          <a:r>
            <a:rPr lang="en-IN" sz="1800" dirty="0"/>
            <a:t>Time Series Data by JHU</a:t>
          </a:r>
          <a:br>
            <a:rPr lang="en-IN" sz="1800" dirty="0"/>
          </a:br>
          <a:r>
            <a:rPr lang="en-IN" sz="1800" dirty="0"/>
            <a:t>Case Surveillance Data by CDC</a:t>
          </a:r>
          <a:endParaRPr lang="en-US" sz="1800" dirty="0"/>
        </a:p>
      </dgm:t>
    </dgm:pt>
    <dgm:pt modelId="{1E1C01C8-E580-4FF9-BC99-A832E4479854}" type="parTrans" cxnId="{54796678-86A4-4385-84E2-910DF489F162}">
      <dgm:prSet/>
      <dgm:spPr/>
      <dgm:t>
        <a:bodyPr/>
        <a:lstStyle/>
        <a:p>
          <a:endParaRPr lang="en-US"/>
        </a:p>
      </dgm:t>
    </dgm:pt>
    <dgm:pt modelId="{DD139661-2501-40D2-8050-CDB416DE77DB}" type="sibTrans" cxnId="{54796678-86A4-4385-84E2-910DF489F162}">
      <dgm:prSet/>
      <dgm:spPr/>
      <dgm:t>
        <a:bodyPr/>
        <a:lstStyle/>
        <a:p>
          <a:endParaRPr lang="en-US"/>
        </a:p>
      </dgm:t>
    </dgm:pt>
    <dgm:pt modelId="{E89AFC99-BE85-4AB8-8083-6B6352F1CC01}">
      <dgm:prSet custT="1"/>
      <dgm:spPr/>
      <dgm:t>
        <a:bodyPr/>
        <a:lstStyle/>
        <a:p>
          <a:pPr algn="ctr"/>
          <a:r>
            <a:rPr lang="en-IN" sz="1800" dirty="0"/>
            <a:t>Size of CDC data:</a:t>
          </a:r>
          <a:br>
            <a:rPr lang="en-IN" sz="1800" dirty="0"/>
          </a:br>
          <a:r>
            <a:rPr lang="en-IN" sz="1800" dirty="0"/>
            <a:t>5.82 GB in total; 430 KB/record</a:t>
          </a:r>
          <a:br>
            <a:rPr lang="en-IN" sz="1800" dirty="0"/>
          </a:br>
          <a:r>
            <a:rPr lang="en-IN" sz="1800" dirty="0"/>
            <a:t>Size of JHU data:</a:t>
          </a:r>
          <a:br>
            <a:rPr lang="en-IN" sz="1800" dirty="0"/>
          </a:br>
          <a:r>
            <a:rPr lang="en-IN" sz="1800" dirty="0"/>
            <a:t>18.1 MB in total;  30.8 KB/record</a:t>
          </a:r>
          <a:endParaRPr lang="en-US" sz="1800" dirty="0"/>
        </a:p>
      </dgm:t>
    </dgm:pt>
    <dgm:pt modelId="{C9ABB348-5756-45C6-86D1-7CE341E97EC1}" type="parTrans" cxnId="{9DE0B205-5E34-4C4D-B201-FABBCC842207}">
      <dgm:prSet/>
      <dgm:spPr/>
      <dgm:t>
        <a:bodyPr/>
        <a:lstStyle/>
        <a:p>
          <a:endParaRPr lang="en-US"/>
        </a:p>
      </dgm:t>
    </dgm:pt>
    <dgm:pt modelId="{D7097A1E-3F79-4322-8591-9FD4B37669B1}" type="sibTrans" cxnId="{9DE0B205-5E34-4C4D-B201-FABBCC842207}">
      <dgm:prSet/>
      <dgm:spPr/>
      <dgm:t>
        <a:bodyPr/>
        <a:lstStyle/>
        <a:p>
          <a:endParaRPr lang="en-US"/>
        </a:p>
      </dgm:t>
    </dgm:pt>
    <dgm:pt modelId="{CC21CF84-F76F-4B83-9F68-AD75CD64F87B}">
      <dgm:prSet custT="1"/>
      <dgm:spPr/>
      <dgm:t>
        <a:bodyPr/>
        <a:lstStyle/>
        <a:p>
          <a:pPr algn="ctr"/>
          <a:r>
            <a:rPr lang="en-IN" sz="1800" dirty="0"/>
            <a:t>Number of records being processed: </a:t>
          </a:r>
          <a:br>
            <a:rPr lang="en-IN" sz="1800" dirty="0"/>
          </a:br>
          <a:r>
            <a:rPr lang="en-IN" sz="1800" dirty="0"/>
            <a:t>44.1M</a:t>
          </a:r>
          <a:endParaRPr lang="en-US" sz="1800" dirty="0"/>
        </a:p>
      </dgm:t>
    </dgm:pt>
    <dgm:pt modelId="{0C106D7C-A667-492A-9554-3C3A840DE80E}" type="parTrans" cxnId="{E336BC99-1E38-4764-BD27-1B525222EB94}">
      <dgm:prSet/>
      <dgm:spPr/>
      <dgm:t>
        <a:bodyPr/>
        <a:lstStyle/>
        <a:p>
          <a:endParaRPr lang="en-US"/>
        </a:p>
      </dgm:t>
    </dgm:pt>
    <dgm:pt modelId="{A360FEE3-87AD-4125-8F76-241A93D4942D}" type="sibTrans" cxnId="{E336BC99-1E38-4764-BD27-1B525222EB94}">
      <dgm:prSet/>
      <dgm:spPr/>
      <dgm:t>
        <a:bodyPr/>
        <a:lstStyle/>
        <a:p>
          <a:endParaRPr lang="en-US"/>
        </a:p>
      </dgm:t>
    </dgm:pt>
    <dgm:pt modelId="{BAA850D8-D3C4-4353-9304-F8975AC82D5C}" type="pres">
      <dgm:prSet presAssocID="{871BD313-A6A9-4228-8980-87952CAFD48E}" presName="root" presStyleCnt="0">
        <dgm:presLayoutVars>
          <dgm:dir/>
          <dgm:resizeHandles val="exact"/>
        </dgm:presLayoutVars>
      </dgm:prSet>
      <dgm:spPr/>
    </dgm:pt>
    <dgm:pt modelId="{BA5407FB-3A2D-45C5-93C9-E527CFF916D5}" type="pres">
      <dgm:prSet presAssocID="{371E4445-079B-4B09-A4DE-BE7D2401D04C}" presName="compNode" presStyleCnt="0"/>
      <dgm:spPr/>
    </dgm:pt>
    <dgm:pt modelId="{75A4ACF1-1C6F-4A6D-AC30-A689ACC97279}" type="pres">
      <dgm:prSet presAssocID="{371E4445-079B-4B09-A4DE-BE7D2401D04C}" presName="bgRect" presStyleLbl="bgShp" presStyleIdx="0" presStyleCnt="3"/>
      <dgm:spPr/>
    </dgm:pt>
    <dgm:pt modelId="{CDD6943A-B054-4A4F-8B86-366756E7A4A6}" type="pres">
      <dgm:prSet presAssocID="{371E4445-079B-4B09-A4DE-BE7D2401D0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106DB22-878E-4921-B2A5-A6F69F3EB61C}" type="pres">
      <dgm:prSet presAssocID="{371E4445-079B-4B09-A4DE-BE7D2401D04C}" presName="spaceRect" presStyleCnt="0"/>
      <dgm:spPr/>
    </dgm:pt>
    <dgm:pt modelId="{145DBA72-ECDA-457B-AD68-9E7972E76A8D}" type="pres">
      <dgm:prSet presAssocID="{371E4445-079B-4B09-A4DE-BE7D2401D04C}" presName="parTx" presStyleLbl="revTx" presStyleIdx="0" presStyleCnt="3">
        <dgm:presLayoutVars>
          <dgm:chMax val="0"/>
          <dgm:chPref val="0"/>
        </dgm:presLayoutVars>
      </dgm:prSet>
      <dgm:spPr/>
    </dgm:pt>
    <dgm:pt modelId="{917E3C6C-65C4-43E6-8584-09912D543F49}" type="pres">
      <dgm:prSet presAssocID="{DD139661-2501-40D2-8050-CDB416DE77DB}" presName="sibTrans" presStyleCnt="0"/>
      <dgm:spPr/>
    </dgm:pt>
    <dgm:pt modelId="{BDD2A70A-E8CD-4750-A391-1A6778EEB14C}" type="pres">
      <dgm:prSet presAssocID="{E89AFC99-BE85-4AB8-8083-6B6352F1CC01}" presName="compNode" presStyleCnt="0"/>
      <dgm:spPr/>
    </dgm:pt>
    <dgm:pt modelId="{2B22D981-FF83-4501-A6C0-8561F0368ECA}" type="pres">
      <dgm:prSet presAssocID="{E89AFC99-BE85-4AB8-8083-6B6352F1CC01}" presName="bgRect" presStyleLbl="bgShp" presStyleIdx="1" presStyleCnt="3"/>
      <dgm:spPr/>
    </dgm:pt>
    <dgm:pt modelId="{1CD6C5C2-13AA-4119-8D9B-8766F4182522}" type="pres">
      <dgm:prSet presAssocID="{E89AFC99-BE85-4AB8-8083-6B6352F1CC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3BF9D9-7D30-4948-BD84-3F482FF113FF}" type="pres">
      <dgm:prSet presAssocID="{E89AFC99-BE85-4AB8-8083-6B6352F1CC01}" presName="spaceRect" presStyleCnt="0"/>
      <dgm:spPr/>
    </dgm:pt>
    <dgm:pt modelId="{56C6BF4D-DDE7-418E-9200-6E983F0B2EFB}" type="pres">
      <dgm:prSet presAssocID="{E89AFC99-BE85-4AB8-8083-6B6352F1CC01}" presName="parTx" presStyleLbl="revTx" presStyleIdx="1" presStyleCnt="3">
        <dgm:presLayoutVars>
          <dgm:chMax val="0"/>
          <dgm:chPref val="0"/>
        </dgm:presLayoutVars>
      </dgm:prSet>
      <dgm:spPr/>
    </dgm:pt>
    <dgm:pt modelId="{AAC69D55-B409-467D-88BC-F62371630F30}" type="pres">
      <dgm:prSet presAssocID="{D7097A1E-3F79-4322-8591-9FD4B37669B1}" presName="sibTrans" presStyleCnt="0"/>
      <dgm:spPr/>
    </dgm:pt>
    <dgm:pt modelId="{6B3CD83A-D8B7-4BAC-93BE-644FAE4F41F4}" type="pres">
      <dgm:prSet presAssocID="{CC21CF84-F76F-4B83-9F68-AD75CD64F87B}" presName="compNode" presStyleCnt="0"/>
      <dgm:spPr/>
    </dgm:pt>
    <dgm:pt modelId="{C32B6C51-7D4E-4517-9FC6-047A1D1DC464}" type="pres">
      <dgm:prSet presAssocID="{CC21CF84-F76F-4B83-9F68-AD75CD64F87B}" presName="bgRect" presStyleLbl="bgShp" presStyleIdx="2" presStyleCnt="3"/>
      <dgm:spPr/>
    </dgm:pt>
    <dgm:pt modelId="{C3408605-AAC0-4908-A9D0-0586C5DD4F37}" type="pres">
      <dgm:prSet presAssocID="{CC21CF84-F76F-4B83-9F68-AD75CD64F8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212FA708-8402-4C35-B84F-65124C4F91F4}" type="pres">
      <dgm:prSet presAssocID="{CC21CF84-F76F-4B83-9F68-AD75CD64F87B}" presName="spaceRect" presStyleCnt="0"/>
      <dgm:spPr/>
    </dgm:pt>
    <dgm:pt modelId="{77FA0578-A0C6-43FB-AB8D-2797C70B96F7}" type="pres">
      <dgm:prSet presAssocID="{CC21CF84-F76F-4B83-9F68-AD75CD64F8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DE0B205-5E34-4C4D-B201-FABBCC842207}" srcId="{871BD313-A6A9-4228-8980-87952CAFD48E}" destId="{E89AFC99-BE85-4AB8-8083-6B6352F1CC01}" srcOrd="1" destOrd="0" parTransId="{C9ABB348-5756-45C6-86D1-7CE341E97EC1}" sibTransId="{D7097A1E-3F79-4322-8591-9FD4B37669B1}"/>
    <dgm:cxn modelId="{CA51FB68-568D-44C7-8326-F1ABB14BFA2E}" type="presOf" srcId="{871BD313-A6A9-4228-8980-87952CAFD48E}" destId="{BAA850D8-D3C4-4353-9304-F8975AC82D5C}" srcOrd="0" destOrd="0" presId="urn:microsoft.com/office/officeart/2018/2/layout/IconVerticalSolidList"/>
    <dgm:cxn modelId="{54796678-86A4-4385-84E2-910DF489F162}" srcId="{871BD313-A6A9-4228-8980-87952CAFD48E}" destId="{371E4445-079B-4B09-A4DE-BE7D2401D04C}" srcOrd="0" destOrd="0" parTransId="{1E1C01C8-E580-4FF9-BC99-A832E4479854}" sibTransId="{DD139661-2501-40D2-8050-CDB416DE77DB}"/>
    <dgm:cxn modelId="{709DD397-1CBD-4456-840D-FE1909845ABF}" type="presOf" srcId="{371E4445-079B-4B09-A4DE-BE7D2401D04C}" destId="{145DBA72-ECDA-457B-AD68-9E7972E76A8D}" srcOrd="0" destOrd="0" presId="urn:microsoft.com/office/officeart/2018/2/layout/IconVerticalSolidList"/>
    <dgm:cxn modelId="{E336BC99-1E38-4764-BD27-1B525222EB94}" srcId="{871BD313-A6A9-4228-8980-87952CAFD48E}" destId="{CC21CF84-F76F-4B83-9F68-AD75CD64F87B}" srcOrd="2" destOrd="0" parTransId="{0C106D7C-A667-492A-9554-3C3A840DE80E}" sibTransId="{A360FEE3-87AD-4125-8F76-241A93D4942D}"/>
    <dgm:cxn modelId="{B9CF29B7-16A1-4B8B-8ECA-7FDE5E66ADB4}" type="presOf" srcId="{E89AFC99-BE85-4AB8-8083-6B6352F1CC01}" destId="{56C6BF4D-DDE7-418E-9200-6E983F0B2EFB}" srcOrd="0" destOrd="0" presId="urn:microsoft.com/office/officeart/2018/2/layout/IconVerticalSolidList"/>
    <dgm:cxn modelId="{A8A9DDC2-A3AC-4255-ADFD-6A1F2856461C}" type="presOf" srcId="{CC21CF84-F76F-4B83-9F68-AD75CD64F87B}" destId="{77FA0578-A0C6-43FB-AB8D-2797C70B96F7}" srcOrd="0" destOrd="0" presId="urn:microsoft.com/office/officeart/2018/2/layout/IconVerticalSolidList"/>
    <dgm:cxn modelId="{749AA7D5-ACD0-45AA-B4BC-606B22C62D43}" type="presParOf" srcId="{BAA850D8-D3C4-4353-9304-F8975AC82D5C}" destId="{BA5407FB-3A2D-45C5-93C9-E527CFF916D5}" srcOrd="0" destOrd="0" presId="urn:microsoft.com/office/officeart/2018/2/layout/IconVerticalSolidList"/>
    <dgm:cxn modelId="{178C2898-7070-4933-A213-DE69DA85D2A6}" type="presParOf" srcId="{BA5407FB-3A2D-45C5-93C9-E527CFF916D5}" destId="{75A4ACF1-1C6F-4A6D-AC30-A689ACC97279}" srcOrd="0" destOrd="0" presId="urn:microsoft.com/office/officeart/2018/2/layout/IconVerticalSolidList"/>
    <dgm:cxn modelId="{3CE3DE1E-02C8-4085-A56F-F8EE1A710425}" type="presParOf" srcId="{BA5407FB-3A2D-45C5-93C9-E527CFF916D5}" destId="{CDD6943A-B054-4A4F-8B86-366756E7A4A6}" srcOrd="1" destOrd="0" presId="urn:microsoft.com/office/officeart/2018/2/layout/IconVerticalSolidList"/>
    <dgm:cxn modelId="{277316E3-98C1-42F7-AB2B-AD92AD7A0C68}" type="presParOf" srcId="{BA5407FB-3A2D-45C5-93C9-E527CFF916D5}" destId="{C106DB22-878E-4921-B2A5-A6F69F3EB61C}" srcOrd="2" destOrd="0" presId="urn:microsoft.com/office/officeart/2018/2/layout/IconVerticalSolidList"/>
    <dgm:cxn modelId="{9087F88C-4D88-469A-BED3-2722AB2D7A0C}" type="presParOf" srcId="{BA5407FB-3A2D-45C5-93C9-E527CFF916D5}" destId="{145DBA72-ECDA-457B-AD68-9E7972E76A8D}" srcOrd="3" destOrd="0" presId="urn:microsoft.com/office/officeart/2018/2/layout/IconVerticalSolidList"/>
    <dgm:cxn modelId="{D86CA9D2-A716-4772-AD38-95C5ADD2B59B}" type="presParOf" srcId="{BAA850D8-D3C4-4353-9304-F8975AC82D5C}" destId="{917E3C6C-65C4-43E6-8584-09912D543F49}" srcOrd="1" destOrd="0" presId="urn:microsoft.com/office/officeart/2018/2/layout/IconVerticalSolidList"/>
    <dgm:cxn modelId="{1CC3250A-E6D1-44EF-876C-A61CAF83D819}" type="presParOf" srcId="{BAA850D8-D3C4-4353-9304-F8975AC82D5C}" destId="{BDD2A70A-E8CD-4750-A391-1A6778EEB14C}" srcOrd="2" destOrd="0" presId="urn:microsoft.com/office/officeart/2018/2/layout/IconVerticalSolidList"/>
    <dgm:cxn modelId="{B7587823-F597-4FA8-B28D-CE68D28F7551}" type="presParOf" srcId="{BDD2A70A-E8CD-4750-A391-1A6778EEB14C}" destId="{2B22D981-FF83-4501-A6C0-8561F0368ECA}" srcOrd="0" destOrd="0" presId="urn:microsoft.com/office/officeart/2018/2/layout/IconVerticalSolidList"/>
    <dgm:cxn modelId="{3B73FF31-483A-4CE6-A473-FC5B24CA9987}" type="presParOf" srcId="{BDD2A70A-E8CD-4750-A391-1A6778EEB14C}" destId="{1CD6C5C2-13AA-4119-8D9B-8766F4182522}" srcOrd="1" destOrd="0" presId="urn:microsoft.com/office/officeart/2018/2/layout/IconVerticalSolidList"/>
    <dgm:cxn modelId="{88364B1D-876F-406B-9D74-296F3734D80F}" type="presParOf" srcId="{BDD2A70A-E8CD-4750-A391-1A6778EEB14C}" destId="{293BF9D9-7D30-4948-BD84-3F482FF113FF}" srcOrd="2" destOrd="0" presId="urn:microsoft.com/office/officeart/2018/2/layout/IconVerticalSolidList"/>
    <dgm:cxn modelId="{5F5FAEBB-1C34-49A2-8B67-CFA0EE7BCE7C}" type="presParOf" srcId="{BDD2A70A-E8CD-4750-A391-1A6778EEB14C}" destId="{56C6BF4D-DDE7-418E-9200-6E983F0B2EFB}" srcOrd="3" destOrd="0" presId="urn:microsoft.com/office/officeart/2018/2/layout/IconVerticalSolidList"/>
    <dgm:cxn modelId="{A46184A6-61C9-44B8-A982-D70C17E2D7CC}" type="presParOf" srcId="{BAA850D8-D3C4-4353-9304-F8975AC82D5C}" destId="{AAC69D55-B409-467D-88BC-F62371630F30}" srcOrd="3" destOrd="0" presId="urn:microsoft.com/office/officeart/2018/2/layout/IconVerticalSolidList"/>
    <dgm:cxn modelId="{C97B8992-1838-4717-8B60-BA38E3A7D890}" type="presParOf" srcId="{BAA850D8-D3C4-4353-9304-F8975AC82D5C}" destId="{6B3CD83A-D8B7-4BAC-93BE-644FAE4F41F4}" srcOrd="4" destOrd="0" presId="urn:microsoft.com/office/officeart/2018/2/layout/IconVerticalSolidList"/>
    <dgm:cxn modelId="{33657CF0-C64E-4815-8071-2B9C1A80DDA1}" type="presParOf" srcId="{6B3CD83A-D8B7-4BAC-93BE-644FAE4F41F4}" destId="{C32B6C51-7D4E-4517-9FC6-047A1D1DC464}" srcOrd="0" destOrd="0" presId="urn:microsoft.com/office/officeart/2018/2/layout/IconVerticalSolidList"/>
    <dgm:cxn modelId="{66118576-41F3-452C-87A4-F296FAC1E8F7}" type="presParOf" srcId="{6B3CD83A-D8B7-4BAC-93BE-644FAE4F41F4}" destId="{C3408605-AAC0-4908-A9D0-0586C5DD4F37}" srcOrd="1" destOrd="0" presId="urn:microsoft.com/office/officeart/2018/2/layout/IconVerticalSolidList"/>
    <dgm:cxn modelId="{63518B51-C967-455B-82C7-A0DFC8ED8C82}" type="presParOf" srcId="{6B3CD83A-D8B7-4BAC-93BE-644FAE4F41F4}" destId="{212FA708-8402-4C35-B84F-65124C4F91F4}" srcOrd="2" destOrd="0" presId="urn:microsoft.com/office/officeart/2018/2/layout/IconVerticalSolidList"/>
    <dgm:cxn modelId="{DFB352C4-3B89-486E-9683-FC13CEA855C6}" type="presParOf" srcId="{6B3CD83A-D8B7-4BAC-93BE-644FAE4F41F4}" destId="{77FA0578-A0C6-43FB-AB8D-2797C70B96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F21E29-61F4-4176-8AD7-D4BF4FA3A8C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0E4AAE-2365-480C-BAF0-FD22DCB97750}">
      <dgm:prSet/>
      <dgm:spPr/>
      <dgm:t>
        <a:bodyPr/>
        <a:lstStyle/>
        <a:p>
          <a:r>
            <a:rPr lang="en-IN"/>
            <a:t>World level:</a:t>
          </a:r>
          <a:endParaRPr lang="en-US"/>
        </a:p>
      </dgm:t>
    </dgm:pt>
    <dgm:pt modelId="{5BD3B3AD-B48C-4A54-9724-D1F07DDB77E4}" type="parTrans" cxnId="{B0E46359-8721-48A5-AC14-0CBF18D43E65}">
      <dgm:prSet/>
      <dgm:spPr/>
      <dgm:t>
        <a:bodyPr/>
        <a:lstStyle/>
        <a:p>
          <a:endParaRPr lang="en-US"/>
        </a:p>
      </dgm:t>
    </dgm:pt>
    <dgm:pt modelId="{9F18098F-3324-4D9C-BB1B-B33EF9F7E2D8}" type="sibTrans" cxnId="{B0E46359-8721-48A5-AC14-0CBF18D43E65}">
      <dgm:prSet/>
      <dgm:spPr/>
      <dgm:t>
        <a:bodyPr/>
        <a:lstStyle/>
        <a:p>
          <a:endParaRPr lang="en-US"/>
        </a:p>
      </dgm:t>
    </dgm:pt>
    <dgm:pt modelId="{B4F7C32D-481D-4CFE-9F5D-F64BF4DE452C}">
      <dgm:prSet/>
      <dgm:spPr/>
      <dgm:t>
        <a:bodyPr/>
        <a:lstStyle/>
        <a:p>
          <a:r>
            <a:rPr lang="en-IN"/>
            <a:t>Deaths due to coronavirus across the world across the days of the year?</a:t>
          </a:r>
          <a:endParaRPr lang="en-US"/>
        </a:p>
      </dgm:t>
    </dgm:pt>
    <dgm:pt modelId="{9DB00213-7F8B-41B8-819F-5CE88742E8F5}" type="parTrans" cxnId="{A57257C7-4AF3-4766-BEFE-69A136422FE4}">
      <dgm:prSet/>
      <dgm:spPr/>
      <dgm:t>
        <a:bodyPr/>
        <a:lstStyle/>
        <a:p>
          <a:endParaRPr lang="en-US"/>
        </a:p>
      </dgm:t>
    </dgm:pt>
    <dgm:pt modelId="{4F02F8C3-F1CB-491D-83FD-BF816D00A292}" type="sibTrans" cxnId="{A57257C7-4AF3-4766-BEFE-69A136422FE4}">
      <dgm:prSet/>
      <dgm:spPr/>
      <dgm:t>
        <a:bodyPr/>
        <a:lstStyle/>
        <a:p>
          <a:endParaRPr lang="en-US"/>
        </a:p>
      </dgm:t>
    </dgm:pt>
    <dgm:pt modelId="{688E4FAC-29C5-4880-96B6-D8F5864053E4}">
      <dgm:prSet/>
      <dgm:spPr/>
      <dgm:t>
        <a:bodyPr/>
        <a:lstStyle/>
        <a:p>
          <a:r>
            <a:rPr lang="en-IN"/>
            <a:t>Spread of coronavirus across the world across the days of the year?</a:t>
          </a:r>
          <a:endParaRPr lang="en-US"/>
        </a:p>
      </dgm:t>
    </dgm:pt>
    <dgm:pt modelId="{C2639F2A-EA6E-448E-A22F-FE6DE3EE361D}" type="parTrans" cxnId="{D5EBC357-7668-474B-964B-D6971E743F49}">
      <dgm:prSet/>
      <dgm:spPr/>
      <dgm:t>
        <a:bodyPr/>
        <a:lstStyle/>
        <a:p>
          <a:endParaRPr lang="en-US"/>
        </a:p>
      </dgm:t>
    </dgm:pt>
    <dgm:pt modelId="{9EF6233C-C791-41D0-A8E4-5B812ADC6A2B}" type="sibTrans" cxnId="{D5EBC357-7668-474B-964B-D6971E743F49}">
      <dgm:prSet/>
      <dgm:spPr/>
      <dgm:t>
        <a:bodyPr/>
        <a:lstStyle/>
        <a:p>
          <a:endParaRPr lang="en-US"/>
        </a:p>
      </dgm:t>
    </dgm:pt>
    <dgm:pt modelId="{C3334F21-42BA-415C-82E7-8B478DE0A0E9}">
      <dgm:prSet/>
      <dgm:spPr/>
      <dgm:t>
        <a:bodyPr/>
        <a:lstStyle/>
        <a:p>
          <a:r>
            <a:rPr lang="en-IN"/>
            <a:t>Recovery rate of Coronavirus across the world across the days of the year?</a:t>
          </a:r>
          <a:endParaRPr lang="en-US"/>
        </a:p>
      </dgm:t>
    </dgm:pt>
    <dgm:pt modelId="{BD8F4AE0-CE85-4D49-8E54-D40FC2C6CBF3}" type="parTrans" cxnId="{8FD36B4B-F746-45A0-8649-8F49EC7BCF6B}">
      <dgm:prSet/>
      <dgm:spPr/>
      <dgm:t>
        <a:bodyPr/>
        <a:lstStyle/>
        <a:p>
          <a:endParaRPr lang="en-US"/>
        </a:p>
      </dgm:t>
    </dgm:pt>
    <dgm:pt modelId="{E40F953E-1385-4338-A037-0C77D8D15D19}" type="sibTrans" cxnId="{8FD36B4B-F746-45A0-8649-8F49EC7BCF6B}">
      <dgm:prSet/>
      <dgm:spPr/>
      <dgm:t>
        <a:bodyPr/>
        <a:lstStyle/>
        <a:p>
          <a:endParaRPr lang="en-US"/>
        </a:p>
      </dgm:t>
    </dgm:pt>
    <dgm:pt modelId="{3B91F7B0-220F-42B6-B0BD-F04594D5AC16}">
      <dgm:prSet/>
      <dgm:spPr/>
      <dgm:t>
        <a:bodyPr/>
        <a:lstStyle/>
        <a:p>
          <a:r>
            <a:rPr lang="en-IN"/>
            <a:t>US level:</a:t>
          </a:r>
          <a:endParaRPr lang="en-US"/>
        </a:p>
      </dgm:t>
    </dgm:pt>
    <dgm:pt modelId="{798605EB-5128-4F5A-AE60-37AE547C15C3}" type="parTrans" cxnId="{6F55744F-C9AD-4FC8-8239-71D5507866F8}">
      <dgm:prSet/>
      <dgm:spPr/>
      <dgm:t>
        <a:bodyPr/>
        <a:lstStyle/>
        <a:p>
          <a:endParaRPr lang="en-US"/>
        </a:p>
      </dgm:t>
    </dgm:pt>
    <dgm:pt modelId="{E1F3E36A-3EBD-4CC6-A8CA-D3DBEDFF48FC}" type="sibTrans" cxnId="{6F55744F-C9AD-4FC8-8239-71D5507866F8}">
      <dgm:prSet/>
      <dgm:spPr/>
      <dgm:t>
        <a:bodyPr/>
        <a:lstStyle/>
        <a:p>
          <a:endParaRPr lang="en-US"/>
        </a:p>
      </dgm:t>
    </dgm:pt>
    <dgm:pt modelId="{BFAD4EDF-ECA2-4B4D-83E9-EC20DE69C67E}">
      <dgm:prSet/>
      <dgm:spPr/>
      <dgm:t>
        <a:bodyPr/>
        <a:lstStyle/>
        <a:p>
          <a:r>
            <a:rPr lang="en-IN"/>
            <a:t>Deaths due to coronavirus across the US across the days of the year?</a:t>
          </a:r>
          <a:endParaRPr lang="en-US"/>
        </a:p>
      </dgm:t>
    </dgm:pt>
    <dgm:pt modelId="{3F4B4B3F-FFE2-4536-B011-C63B333F957D}" type="parTrans" cxnId="{C3E190B3-6605-41E4-AE75-4D499C515762}">
      <dgm:prSet/>
      <dgm:spPr/>
      <dgm:t>
        <a:bodyPr/>
        <a:lstStyle/>
        <a:p>
          <a:endParaRPr lang="en-US"/>
        </a:p>
      </dgm:t>
    </dgm:pt>
    <dgm:pt modelId="{BAA67B42-E802-4F81-A20C-BAB848870DED}" type="sibTrans" cxnId="{C3E190B3-6605-41E4-AE75-4D499C515762}">
      <dgm:prSet/>
      <dgm:spPr/>
      <dgm:t>
        <a:bodyPr/>
        <a:lstStyle/>
        <a:p>
          <a:endParaRPr lang="en-US"/>
        </a:p>
      </dgm:t>
    </dgm:pt>
    <dgm:pt modelId="{0C56E1D9-A9C4-483D-BC35-C0E3B8C2A9B6}">
      <dgm:prSet/>
      <dgm:spPr/>
      <dgm:t>
        <a:bodyPr/>
        <a:lstStyle/>
        <a:p>
          <a:r>
            <a:rPr lang="en-IN"/>
            <a:t>What percentage of people in each state died in the US?</a:t>
          </a:r>
          <a:endParaRPr lang="en-US"/>
        </a:p>
      </dgm:t>
    </dgm:pt>
    <dgm:pt modelId="{170964BD-69E1-4C2F-9697-3C5C1C9A0269}" type="parTrans" cxnId="{DBEEF939-6650-4A72-B910-C0840B93A65F}">
      <dgm:prSet/>
      <dgm:spPr/>
      <dgm:t>
        <a:bodyPr/>
        <a:lstStyle/>
        <a:p>
          <a:endParaRPr lang="en-US"/>
        </a:p>
      </dgm:t>
    </dgm:pt>
    <dgm:pt modelId="{5E692E37-4677-494C-A5E4-0081B5A9E5D7}" type="sibTrans" cxnId="{DBEEF939-6650-4A72-B910-C0840B93A65F}">
      <dgm:prSet/>
      <dgm:spPr/>
      <dgm:t>
        <a:bodyPr/>
        <a:lstStyle/>
        <a:p>
          <a:endParaRPr lang="en-US"/>
        </a:p>
      </dgm:t>
    </dgm:pt>
    <dgm:pt modelId="{45D34016-1A69-4583-917C-B5AE3B257B36}">
      <dgm:prSet/>
      <dgm:spPr/>
      <dgm:t>
        <a:bodyPr/>
        <a:lstStyle/>
        <a:p>
          <a:r>
            <a:rPr lang="en-IN"/>
            <a:t>In the states with more than 1% deaths, what was the distribution in their provinces?</a:t>
          </a:r>
          <a:endParaRPr lang="en-US"/>
        </a:p>
      </dgm:t>
    </dgm:pt>
    <dgm:pt modelId="{EE1C95F2-57E8-445A-BDE3-4C42CC00929B}" type="parTrans" cxnId="{9AEAC55A-1313-455A-9628-4DA88EAA6643}">
      <dgm:prSet/>
      <dgm:spPr/>
      <dgm:t>
        <a:bodyPr/>
        <a:lstStyle/>
        <a:p>
          <a:endParaRPr lang="en-US"/>
        </a:p>
      </dgm:t>
    </dgm:pt>
    <dgm:pt modelId="{F1247021-03E1-40DE-92CD-2C456EB4B70B}" type="sibTrans" cxnId="{9AEAC55A-1313-455A-9628-4DA88EAA6643}">
      <dgm:prSet/>
      <dgm:spPr/>
      <dgm:t>
        <a:bodyPr/>
        <a:lstStyle/>
        <a:p>
          <a:endParaRPr lang="en-US"/>
        </a:p>
      </dgm:t>
    </dgm:pt>
    <dgm:pt modelId="{1F2D69EA-ABE4-46B3-978B-E03D703CB9D8}">
      <dgm:prSet/>
      <dgm:spPr/>
      <dgm:t>
        <a:bodyPr/>
        <a:lstStyle/>
        <a:p>
          <a:r>
            <a:rPr lang="en-IN"/>
            <a:t>Individual level:</a:t>
          </a:r>
          <a:endParaRPr lang="en-US"/>
        </a:p>
      </dgm:t>
    </dgm:pt>
    <dgm:pt modelId="{30E131A7-4785-4097-9913-1F08CB22A67A}" type="parTrans" cxnId="{6B99EAD5-85AC-4EA8-B549-A92C61646301}">
      <dgm:prSet/>
      <dgm:spPr/>
      <dgm:t>
        <a:bodyPr/>
        <a:lstStyle/>
        <a:p>
          <a:endParaRPr lang="en-US"/>
        </a:p>
      </dgm:t>
    </dgm:pt>
    <dgm:pt modelId="{4F8C2E1E-6D65-4C9E-A7C5-6BF0E73620A4}" type="sibTrans" cxnId="{6B99EAD5-85AC-4EA8-B549-A92C61646301}">
      <dgm:prSet/>
      <dgm:spPr/>
      <dgm:t>
        <a:bodyPr/>
        <a:lstStyle/>
        <a:p>
          <a:endParaRPr lang="en-US"/>
        </a:p>
      </dgm:t>
    </dgm:pt>
    <dgm:pt modelId="{96EDFD27-87CE-405E-93B3-ECB128BFA3FD}">
      <dgm:prSet/>
      <dgm:spPr/>
      <dgm:t>
        <a:bodyPr/>
        <a:lstStyle/>
        <a:p>
          <a:r>
            <a:rPr lang="en-IN" dirty="0"/>
            <a:t> Which race has the most deaths?</a:t>
          </a:r>
          <a:endParaRPr lang="en-US" dirty="0"/>
        </a:p>
      </dgm:t>
    </dgm:pt>
    <dgm:pt modelId="{3028F3E4-77D9-4749-B862-1FEDF5EB3491}" type="parTrans" cxnId="{6445808E-9946-415C-993A-FECD62FD7D5C}">
      <dgm:prSet/>
      <dgm:spPr/>
      <dgm:t>
        <a:bodyPr/>
        <a:lstStyle/>
        <a:p>
          <a:endParaRPr lang="en-US"/>
        </a:p>
      </dgm:t>
    </dgm:pt>
    <dgm:pt modelId="{6173E690-6FF9-472B-8C90-CB14F87E29E8}" type="sibTrans" cxnId="{6445808E-9946-415C-993A-FECD62FD7D5C}">
      <dgm:prSet/>
      <dgm:spPr/>
      <dgm:t>
        <a:bodyPr/>
        <a:lstStyle/>
        <a:p>
          <a:endParaRPr lang="en-US"/>
        </a:p>
      </dgm:t>
    </dgm:pt>
    <dgm:pt modelId="{9EBBB5FA-7829-4F46-8169-E1CB5888C5BD}">
      <dgm:prSet/>
      <dgm:spPr/>
      <dgm:t>
        <a:bodyPr/>
        <a:lstStyle/>
        <a:p>
          <a:r>
            <a:rPr lang="en-IN" dirty="0"/>
            <a:t>Which gender has the most deaths?</a:t>
          </a:r>
          <a:endParaRPr lang="en-US" dirty="0"/>
        </a:p>
      </dgm:t>
    </dgm:pt>
    <dgm:pt modelId="{ABF8769B-1C41-419E-B175-56CF12D263B0}" type="parTrans" cxnId="{A8662CA4-E7FF-4695-A4BA-0794B3C39E38}">
      <dgm:prSet/>
      <dgm:spPr/>
      <dgm:t>
        <a:bodyPr/>
        <a:lstStyle/>
        <a:p>
          <a:endParaRPr lang="en-US"/>
        </a:p>
      </dgm:t>
    </dgm:pt>
    <dgm:pt modelId="{C611F8F2-D1EB-44DF-B239-4F3F7F4F100E}" type="sibTrans" cxnId="{A8662CA4-E7FF-4695-A4BA-0794B3C39E38}">
      <dgm:prSet/>
      <dgm:spPr/>
      <dgm:t>
        <a:bodyPr/>
        <a:lstStyle/>
        <a:p>
          <a:endParaRPr lang="en-US"/>
        </a:p>
      </dgm:t>
    </dgm:pt>
    <dgm:pt modelId="{537AC906-3E39-4CDD-B1C6-C1C3F5FFBADF}">
      <dgm:prSet/>
      <dgm:spPr/>
      <dgm:t>
        <a:bodyPr/>
        <a:lstStyle/>
        <a:p>
          <a:r>
            <a:rPr lang="en-IN" dirty="0"/>
            <a:t>Was underlying condition a major factor in the deaths occurred?</a:t>
          </a:r>
          <a:endParaRPr lang="en-US" dirty="0"/>
        </a:p>
      </dgm:t>
    </dgm:pt>
    <dgm:pt modelId="{23A09A34-209C-4E79-8FCA-3229D33E077C}" type="parTrans" cxnId="{61242E96-A317-4ECA-98C5-75EE4548D2FC}">
      <dgm:prSet/>
      <dgm:spPr/>
      <dgm:t>
        <a:bodyPr/>
        <a:lstStyle/>
        <a:p>
          <a:endParaRPr lang="en-US"/>
        </a:p>
      </dgm:t>
    </dgm:pt>
    <dgm:pt modelId="{53CBE98C-B20A-4C31-8DA2-D58E5AD64DE4}" type="sibTrans" cxnId="{61242E96-A317-4ECA-98C5-75EE4548D2FC}">
      <dgm:prSet/>
      <dgm:spPr/>
      <dgm:t>
        <a:bodyPr/>
        <a:lstStyle/>
        <a:p>
          <a:endParaRPr lang="en-US"/>
        </a:p>
      </dgm:t>
    </dgm:pt>
    <dgm:pt modelId="{01ED2EF2-1987-4033-8D7E-BB4DEABFAB7B}">
      <dgm:prSet/>
      <dgm:spPr/>
      <dgm:t>
        <a:bodyPr/>
        <a:lstStyle/>
        <a:p>
          <a:r>
            <a:rPr lang="en-IN" dirty="0"/>
            <a:t>Which age group has the most deaths?</a:t>
          </a:r>
          <a:endParaRPr lang="en-US" dirty="0"/>
        </a:p>
      </dgm:t>
    </dgm:pt>
    <dgm:pt modelId="{178EDD56-466B-4677-BB5F-2EAA038C442E}" type="parTrans" cxnId="{A03682F7-4510-4EBF-AF5D-8B5B342AF78C}">
      <dgm:prSet/>
      <dgm:spPr/>
      <dgm:t>
        <a:bodyPr/>
        <a:lstStyle/>
        <a:p>
          <a:endParaRPr lang="en-IN"/>
        </a:p>
      </dgm:t>
    </dgm:pt>
    <dgm:pt modelId="{32D30694-81E2-4669-86A5-918EE2D3B78A}" type="sibTrans" cxnId="{A03682F7-4510-4EBF-AF5D-8B5B342AF78C}">
      <dgm:prSet/>
      <dgm:spPr/>
      <dgm:t>
        <a:bodyPr/>
        <a:lstStyle/>
        <a:p>
          <a:endParaRPr lang="en-IN"/>
        </a:p>
      </dgm:t>
    </dgm:pt>
    <dgm:pt modelId="{7B369317-E8DF-4C0C-9EEE-70351471AF10}" type="pres">
      <dgm:prSet presAssocID="{B4F21E29-61F4-4176-8AD7-D4BF4FA3A8CC}" presName="linear" presStyleCnt="0">
        <dgm:presLayoutVars>
          <dgm:dir/>
          <dgm:animLvl val="lvl"/>
          <dgm:resizeHandles val="exact"/>
        </dgm:presLayoutVars>
      </dgm:prSet>
      <dgm:spPr/>
    </dgm:pt>
    <dgm:pt modelId="{EBC18AE9-17FF-4531-8408-E4D10D5D87C9}" type="pres">
      <dgm:prSet presAssocID="{AF0E4AAE-2365-480C-BAF0-FD22DCB97750}" presName="parentLin" presStyleCnt="0"/>
      <dgm:spPr/>
    </dgm:pt>
    <dgm:pt modelId="{B275F130-0925-4DC0-8429-05B1FEA3DF03}" type="pres">
      <dgm:prSet presAssocID="{AF0E4AAE-2365-480C-BAF0-FD22DCB97750}" presName="parentLeftMargin" presStyleLbl="node1" presStyleIdx="0" presStyleCnt="3"/>
      <dgm:spPr/>
    </dgm:pt>
    <dgm:pt modelId="{61000E3F-E163-4782-AABE-0E464DBA47C3}" type="pres">
      <dgm:prSet presAssocID="{AF0E4AAE-2365-480C-BAF0-FD22DCB9775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E7987E-67EA-4F2C-A7AF-218360FD2FDC}" type="pres">
      <dgm:prSet presAssocID="{AF0E4AAE-2365-480C-BAF0-FD22DCB97750}" presName="negativeSpace" presStyleCnt="0"/>
      <dgm:spPr/>
    </dgm:pt>
    <dgm:pt modelId="{6B39567E-89F6-4504-B627-781E06CDB60E}" type="pres">
      <dgm:prSet presAssocID="{AF0E4AAE-2365-480C-BAF0-FD22DCB97750}" presName="childText" presStyleLbl="conFgAcc1" presStyleIdx="0" presStyleCnt="3">
        <dgm:presLayoutVars>
          <dgm:bulletEnabled val="1"/>
        </dgm:presLayoutVars>
      </dgm:prSet>
      <dgm:spPr/>
    </dgm:pt>
    <dgm:pt modelId="{5178C363-A903-41D0-9863-9499A6ED7D25}" type="pres">
      <dgm:prSet presAssocID="{9F18098F-3324-4D9C-BB1B-B33EF9F7E2D8}" presName="spaceBetweenRectangles" presStyleCnt="0"/>
      <dgm:spPr/>
    </dgm:pt>
    <dgm:pt modelId="{0E37B7B0-0E40-4C32-9BC2-E73CF5CC87EC}" type="pres">
      <dgm:prSet presAssocID="{3B91F7B0-220F-42B6-B0BD-F04594D5AC16}" presName="parentLin" presStyleCnt="0"/>
      <dgm:spPr/>
    </dgm:pt>
    <dgm:pt modelId="{75326151-BF08-4599-A6C8-69A36686A0C3}" type="pres">
      <dgm:prSet presAssocID="{3B91F7B0-220F-42B6-B0BD-F04594D5AC16}" presName="parentLeftMargin" presStyleLbl="node1" presStyleIdx="0" presStyleCnt="3"/>
      <dgm:spPr/>
    </dgm:pt>
    <dgm:pt modelId="{C68F1686-4F02-4F55-BBAB-D4114CE17D02}" type="pres">
      <dgm:prSet presAssocID="{3B91F7B0-220F-42B6-B0BD-F04594D5AC1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ADBC286-B22F-41C0-9C43-34A657088FBC}" type="pres">
      <dgm:prSet presAssocID="{3B91F7B0-220F-42B6-B0BD-F04594D5AC16}" presName="negativeSpace" presStyleCnt="0"/>
      <dgm:spPr/>
    </dgm:pt>
    <dgm:pt modelId="{0A3973A9-313B-461C-88F4-B8D05C6760E3}" type="pres">
      <dgm:prSet presAssocID="{3B91F7B0-220F-42B6-B0BD-F04594D5AC16}" presName="childText" presStyleLbl="conFgAcc1" presStyleIdx="1" presStyleCnt="3">
        <dgm:presLayoutVars>
          <dgm:bulletEnabled val="1"/>
        </dgm:presLayoutVars>
      </dgm:prSet>
      <dgm:spPr/>
    </dgm:pt>
    <dgm:pt modelId="{02783331-DC82-4235-96AA-30A820768CEF}" type="pres">
      <dgm:prSet presAssocID="{E1F3E36A-3EBD-4CC6-A8CA-D3DBEDFF48FC}" presName="spaceBetweenRectangles" presStyleCnt="0"/>
      <dgm:spPr/>
    </dgm:pt>
    <dgm:pt modelId="{4697DD2F-7396-48E0-ACDB-8C555DBFFE10}" type="pres">
      <dgm:prSet presAssocID="{1F2D69EA-ABE4-46B3-978B-E03D703CB9D8}" presName="parentLin" presStyleCnt="0"/>
      <dgm:spPr/>
    </dgm:pt>
    <dgm:pt modelId="{915217FE-10E2-4167-BC3A-27CA830559BB}" type="pres">
      <dgm:prSet presAssocID="{1F2D69EA-ABE4-46B3-978B-E03D703CB9D8}" presName="parentLeftMargin" presStyleLbl="node1" presStyleIdx="1" presStyleCnt="3"/>
      <dgm:spPr/>
    </dgm:pt>
    <dgm:pt modelId="{FE1D4D03-7F9F-4C5A-B76D-86EDD73C721A}" type="pres">
      <dgm:prSet presAssocID="{1F2D69EA-ABE4-46B3-978B-E03D703CB9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AD938F7-C8C6-4C45-A831-B2CDE8F4D7F5}" type="pres">
      <dgm:prSet presAssocID="{1F2D69EA-ABE4-46B3-978B-E03D703CB9D8}" presName="negativeSpace" presStyleCnt="0"/>
      <dgm:spPr/>
    </dgm:pt>
    <dgm:pt modelId="{07B625ED-6E78-4D07-972A-31F9E2B90737}" type="pres">
      <dgm:prSet presAssocID="{1F2D69EA-ABE4-46B3-978B-E03D703CB9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5CCA80C-C2B5-4730-939A-45566AD04E18}" type="presOf" srcId="{1F2D69EA-ABE4-46B3-978B-E03D703CB9D8}" destId="{FE1D4D03-7F9F-4C5A-B76D-86EDD73C721A}" srcOrd="1" destOrd="0" presId="urn:microsoft.com/office/officeart/2005/8/layout/list1"/>
    <dgm:cxn modelId="{A478A01B-31B6-44F5-9CE7-887ADAFFEE30}" type="presOf" srcId="{9EBBB5FA-7829-4F46-8169-E1CB5888C5BD}" destId="{07B625ED-6E78-4D07-972A-31F9E2B90737}" srcOrd="0" destOrd="1" presId="urn:microsoft.com/office/officeart/2005/8/layout/list1"/>
    <dgm:cxn modelId="{2D4FA428-89F7-4BDE-A651-0B4BABDFD1CB}" type="presOf" srcId="{C3334F21-42BA-415C-82E7-8B478DE0A0E9}" destId="{6B39567E-89F6-4504-B627-781E06CDB60E}" srcOrd="0" destOrd="2" presId="urn:microsoft.com/office/officeart/2005/8/layout/list1"/>
    <dgm:cxn modelId="{F155E735-3D87-4BF7-AAB3-0B428426B958}" type="presOf" srcId="{BFAD4EDF-ECA2-4B4D-83E9-EC20DE69C67E}" destId="{0A3973A9-313B-461C-88F4-B8D05C6760E3}" srcOrd="0" destOrd="0" presId="urn:microsoft.com/office/officeart/2005/8/layout/list1"/>
    <dgm:cxn modelId="{DBEEF939-6650-4A72-B910-C0840B93A65F}" srcId="{3B91F7B0-220F-42B6-B0BD-F04594D5AC16}" destId="{0C56E1D9-A9C4-483D-BC35-C0E3B8C2A9B6}" srcOrd="1" destOrd="0" parTransId="{170964BD-69E1-4C2F-9697-3C5C1C9A0269}" sibTransId="{5E692E37-4677-494C-A5E4-0081B5A9E5D7}"/>
    <dgm:cxn modelId="{0C385B40-14F3-4A36-8856-F7569EA32EDA}" type="presOf" srcId="{01ED2EF2-1987-4033-8D7E-BB4DEABFAB7B}" destId="{07B625ED-6E78-4D07-972A-31F9E2B90737}" srcOrd="0" destOrd="2" presId="urn:microsoft.com/office/officeart/2005/8/layout/list1"/>
    <dgm:cxn modelId="{3676A444-23A8-4D74-B189-2019C47B14D5}" type="presOf" srcId="{B4F21E29-61F4-4176-8AD7-D4BF4FA3A8CC}" destId="{7B369317-E8DF-4C0C-9EEE-70351471AF10}" srcOrd="0" destOrd="0" presId="urn:microsoft.com/office/officeart/2005/8/layout/list1"/>
    <dgm:cxn modelId="{60FAD269-F897-4438-907C-A4ADA808B5B9}" type="presOf" srcId="{537AC906-3E39-4CDD-B1C6-C1C3F5FFBADF}" destId="{07B625ED-6E78-4D07-972A-31F9E2B90737}" srcOrd="0" destOrd="3" presId="urn:microsoft.com/office/officeart/2005/8/layout/list1"/>
    <dgm:cxn modelId="{8FD36B4B-F746-45A0-8649-8F49EC7BCF6B}" srcId="{AF0E4AAE-2365-480C-BAF0-FD22DCB97750}" destId="{C3334F21-42BA-415C-82E7-8B478DE0A0E9}" srcOrd="2" destOrd="0" parTransId="{BD8F4AE0-CE85-4D49-8E54-D40FC2C6CBF3}" sibTransId="{E40F953E-1385-4338-A037-0C77D8D15D19}"/>
    <dgm:cxn modelId="{6F55744F-C9AD-4FC8-8239-71D5507866F8}" srcId="{B4F21E29-61F4-4176-8AD7-D4BF4FA3A8CC}" destId="{3B91F7B0-220F-42B6-B0BD-F04594D5AC16}" srcOrd="1" destOrd="0" parTransId="{798605EB-5128-4F5A-AE60-37AE547C15C3}" sibTransId="{E1F3E36A-3EBD-4CC6-A8CA-D3DBEDFF48FC}"/>
    <dgm:cxn modelId="{0B79AE4F-FD55-4B8E-A835-DDFBA1C1CF4A}" type="presOf" srcId="{0C56E1D9-A9C4-483D-BC35-C0E3B8C2A9B6}" destId="{0A3973A9-313B-461C-88F4-B8D05C6760E3}" srcOrd="0" destOrd="1" presId="urn:microsoft.com/office/officeart/2005/8/layout/list1"/>
    <dgm:cxn modelId="{D5EBC357-7668-474B-964B-D6971E743F49}" srcId="{AF0E4AAE-2365-480C-BAF0-FD22DCB97750}" destId="{688E4FAC-29C5-4880-96B6-D8F5864053E4}" srcOrd="1" destOrd="0" parTransId="{C2639F2A-EA6E-448E-A22F-FE6DE3EE361D}" sibTransId="{9EF6233C-C791-41D0-A8E4-5B812ADC6A2B}"/>
    <dgm:cxn modelId="{B0E46359-8721-48A5-AC14-0CBF18D43E65}" srcId="{B4F21E29-61F4-4176-8AD7-D4BF4FA3A8CC}" destId="{AF0E4AAE-2365-480C-BAF0-FD22DCB97750}" srcOrd="0" destOrd="0" parTransId="{5BD3B3AD-B48C-4A54-9724-D1F07DDB77E4}" sibTransId="{9F18098F-3324-4D9C-BB1B-B33EF9F7E2D8}"/>
    <dgm:cxn modelId="{9AEAC55A-1313-455A-9628-4DA88EAA6643}" srcId="{3B91F7B0-220F-42B6-B0BD-F04594D5AC16}" destId="{45D34016-1A69-4583-917C-B5AE3B257B36}" srcOrd="2" destOrd="0" parTransId="{EE1C95F2-57E8-445A-BDE3-4C42CC00929B}" sibTransId="{F1247021-03E1-40DE-92CD-2C456EB4B70B}"/>
    <dgm:cxn modelId="{A270C37B-1AF6-4D50-B0C7-1199BC6CF10A}" type="presOf" srcId="{3B91F7B0-220F-42B6-B0BD-F04594D5AC16}" destId="{75326151-BF08-4599-A6C8-69A36686A0C3}" srcOrd="0" destOrd="0" presId="urn:microsoft.com/office/officeart/2005/8/layout/list1"/>
    <dgm:cxn modelId="{C96E0E8D-A0FE-4135-80E8-B813BD9AA946}" type="presOf" srcId="{AF0E4AAE-2365-480C-BAF0-FD22DCB97750}" destId="{B275F130-0925-4DC0-8429-05B1FEA3DF03}" srcOrd="0" destOrd="0" presId="urn:microsoft.com/office/officeart/2005/8/layout/list1"/>
    <dgm:cxn modelId="{6445808E-9946-415C-993A-FECD62FD7D5C}" srcId="{1F2D69EA-ABE4-46B3-978B-E03D703CB9D8}" destId="{96EDFD27-87CE-405E-93B3-ECB128BFA3FD}" srcOrd="0" destOrd="0" parTransId="{3028F3E4-77D9-4749-B862-1FEDF5EB3491}" sibTransId="{6173E690-6FF9-472B-8C90-CB14F87E29E8}"/>
    <dgm:cxn modelId="{78FB8E95-38FA-464E-B39A-2FFA1F6285E0}" type="presOf" srcId="{688E4FAC-29C5-4880-96B6-D8F5864053E4}" destId="{6B39567E-89F6-4504-B627-781E06CDB60E}" srcOrd="0" destOrd="1" presId="urn:microsoft.com/office/officeart/2005/8/layout/list1"/>
    <dgm:cxn modelId="{61242E96-A317-4ECA-98C5-75EE4548D2FC}" srcId="{1F2D69EA-ABE4-46B3-978B-E03D703CB9D8}" destId="{537AC906-3E39-4CDD-B1C6-C1C3F5FFBADF}" srcOrd="3" destOrd="0" parTransId="{23A09A34-209C-4E79-8FCA-3229D33E077C}" sibTransId="{53CBE98C-B20A-4C31-8DA2-D58E5AD64DE4}"/>
    <dgm:cxn modelId="{827E7699-DE4D-4809-AC62-E8ADE76E99BA}" type="presOf" srcId="{B4F7C32D-481D-4CFE-9F5D-F64BF4DE452C}" destId="{6B39567E-89F6-4504-B627-781E06CDB60E}" srcOrd="0" destOrd="0" presId="urn:microsoft.com/office/officeart/2005/8/layout/list1"/>
    <dgm:cxn modelId="{D72BF0A1-E04F-47A3-AEF2-B5FF55C47915}" type="presOf" srcId="{1F2D69EA-ABE4-46B3-978B-E03D703CB9D8}" destId="{915217FE-10E2-4167-BC3A-27CA830559BB}" srcOrd="0" destOrd="0" presId="urn:microsoft.com/office/officeart/2005/8/layout/list1"/>
    <dgm:cxn modelId="{A8662CA4-E7FF-4695-A4BA-0794B3C39E38}" srcId="{1F2D69EA-ABE4-46B3-978B-E03D703CB9D8}" destId="{9EBBB5FA-7829-4F46-8169-E1CB5888C5BD}" srcOrd="1" destOrd="0" parTransId="{ABF8769B-1C41-419E-B175-56CF12D263B0}" sibTransId="{C611F8F2-D1EB-44DF-B239-4F3F7F4F100E}"/>
    <dgm:cxn modelId="{C3E190B3-6605-41E4-AE75-4D499C515762}" srcId="{3B91F7B0-220F-42B6-B0BD-F04594D5AC16}" destId="{BFAD4EDF-ECA2-4B4D-83E9-EC20DE69C67E}" srcOrd="0" destOrd="0" parTransId="{3F4B4B3F-FFE2-4536-B011-C63B333F957D}" sibTransId="{BAA67B42-E802-4F81-A20C-BAB848870DED}"/>
    <dgm:cxn modelId="{E32C2FB4-9EC1-40E8-AD19-4DCEB40B886F}" type="presOf" srcId="{96EDFD27-87CE-405E-93B3-ECB128BFA3FD}" destId="{07B625ED-6E78-4D07-972A-31F9E2B90737}" srcOrd="0" destOrd="0" presId="urn:microsoft.com/office/officeart/2005/8/layout/list1"/>
    <dgm:cxn modelId="{77B69BBE-F47B-464E-B21C-81FBE8E044CE}" type="presOf" srcId="{AF0E4AAE-2365-480C-BAF0-FD22DCB97750}" destId="{61000E3F-E163-4782-AABE-0E464DBA47C3}" srcOrd="1" destOrd="0" presId="urn:microsoft.com/office/officeart/2005/8/layout/list1"/>
    <dgm:cxn modelId="{A57257C7-4AF3-4766-BEFE-69A136422FE4}" srcId="{AF0E4AAE-2365-480C-BAF0-FD22DCB97750}" destId="{B4F7C32D-481D-4CFE-9F5D-F64BF4DE452C}" srcOrd="0" destOrd="0" parTransId="{9DB00213-7F8B-41B8-819F-5CE88742E8F5}" sibTransId="{4F02F8C3-F1CB-491D-83FD-BF816D00A292}"/>
    <dgm:cxn modelId="{6B99EAD5-85AC-4EA8-B549-A92C61646301}" srcId="{B4F21E29-61F4-4176-8AD7-D4BF4FA3A8CC}" destId="{1F2D69EA-ABE4-46B3-978B-E03D703CB9D8}" srcOrd="2" destOrd="0" parTransId="{30E131A7-4785-4097-9913-1F08CB22A67A}" sibTransId="{4F8C2E1E-6D65-4C9E-A7C5-6BF0E73620A4}"/>
    <dgm:cxn modelId="{CA45A5DA-0908-4D4B-AC05-C907CCE8FE28}" type="presOf" srcId="{3B91F7B0-220F-42B6-B0BD-F04594D5AC16}" destId="{C68F1686-4F02-4F55-BBAB-D4114CE17D02}" srcOrd="1" destOrd="0" presId="urn:microsoft.com/office/officeart/2005/8/layout/list1"/>
    <dgm:cxn modelId="{5D1B52E7-D90E-4DDB-A415-3B3DFC90DF9E}" type="presOf" srcId="{45D34016-1A69-4583-917C-B5AE3B257B36}" destId="{0A3973A9-313B-461C-88F4-B8D05C6760E3}" srcOrd="0" destOrd="2" presId="urn:microsoft.com/office/officeart/2005/8/layout/list1"/>
    <dgm:cxn modelId="{A03682F7-4510-4EBF-AF5D-8B5B342AF78C}" srcId="{1F2D69EA-ABE4-46B3-978B-E03D703CB9D8}" destId="{01ED2EF2-1987-4033-8D7E-BB4DEABFAB7B}" srcOrd="2" destOrd="0" parTransId="{178EDD56-466B-4677-BB5F-2EAA038C442E}" sibTransId="{32D30694-81E2-4669-86A5-918EE2D3B78A}"/>
    <dgm:cxn modelId="{902BBE22-3397-4AC9-B73A-5CC327988225}" type="presParOf" srcId="{7B369317-E8DF-4C0C-9EEE-70351471AF10}" destId="{EBC18AE9-17FF-4531-8408-E4D10D5D87C9}" srcOrd="0" destOrd="0" presId="urn:microsoft.com/office/officeart/2005/8/layout/list1"/>
    <dgm:cxn modelId="{4E57D25F-21CD-4EBD-9FC9-D29674100405}" type="presParOf" srcId="{EBC18AE9-17FF-4531-8408-E4D10D5D87C9}" destId="{B275F130-0925-4DC0-8429-05B1FEA3DF03}" srcOrd="0" destOrd="0" presId="urn:microsoft.com/office/officeart/2005/8/layout/list1"/>
    <dgm:cxn modelId="{2CFAF561-1FC7-4EE2-AE0D-6B7C2F05D21C}" type="presParOf" srcId="{EBC18AE9-17FF-4531-8408-E4D10D5D87C9}" destId="{61000E3F-E163-4782-AABE-0E464DBA47C3}" srcOrd="1" destOrd="0" presId="urn:microsoft.com/office/officeart/2005/8/layout/list1"/>
    <dgm:cxn modelId="{A026D0D6-AA8F-41E7-94DF-FF94DB30E7B6}" type="presParOf" srcId="{7B369317-E8DF-4C0C-9EEE-70351471AF10}" destId="{D5E7987E-67EA-4F2C-A7AF-218360FD2FDC}" srcOrd="1" destOrd="0" presId="urn:microsoft.com/office/officeart/2005/8/layout/list1"/>
    <dgm:cxn modelId="{876A5B4B-5642-49B8-B11A-4D79BF3064D0}" type="presParOf" srcId="{7B369317-E8DF-4C0C-9EEE-70351471AF10}" destId="{6B39567E-89F6-4504-B627-781E06CDB60E}" srcOrd="2" destOrd="0" presId="urn:microsoft.com/office/officeart/2005/8/layout/list1"/>
    <dgm:cxn modelId="{E6D10A04-D7CE-4153-A956-4A3A8CA0C4B8}" type="presParOf" srcId="{7B369317-E8DF-4C0C-9EEE-70351471AF10}" destId="{5178C363-A903-41D0-9863-9499A6ED7D25}" srcOrd="3" destOrd="0" presId="urn:microsoft.com/office/officeart/2005/8/layout/list1"/>
    <dgm:cxn modelId="{037AB410-5F05-4F10-8F42-21951BCEDD3B}" type="presParOf" srcId="{7B369317-E8DF-4C0C-9EEE-70351471AF10}" destId="{0E37B7B0-0E40-4C32-9BC2-E73CF5CC87EC}" srcOrd="4" destOrd="0" presId="urn:microsoft.com/office/officeart/2005/8/layout/list1"/>
    <dgm:cxn modelId="{894CC9C8-238B-4FE5-95E1-7BCE35A0F58B}" type="presParOf" srcId="{0E37B7B0-0E40-4C32-9BC2-E73CF5CC87EC}" destId="{75326151-BF08-4599-A6C8-69A36686A0C3}" srcOrd="0" destOrd="0" presId="urn:microsoft.com/office/officeart/2005/8/layout/list1"/>
    <dgm:cxn modelId="{73366D44-FBE8-443D-BA06-21F2939A21FC}" type="presParOf" srcId="{0E37B7B0-0E40-4C32-9BC2-E73CF5CC87EC}" destId="{C68F1686-4F02-4F55-BBAB-D4114CE17D02}" srcOrd="1" destOrd="0" presId="urn:microsoft.com/office/officeart/2005/8/layout/list1"/>
    <dgm:cxn modelId="{20DFDE96-5059-4681-9651-D2FDD7373714}" type="presParOf" srcId="{7B369317-E8DF-4C0C-9EEE-70351471AF10}" destId="{4ADBC286-B22F-41C0-9C43-34A657088FBC}" srcOrd="5" destOrd="0" presId="urn:microsoft.com/office/officeart/2005/8/layout/list1"/>
    <dgm:cxn modelId="{4FD93D32-3D21-40DD-960C-6C1EB5DA109F}" type="presParOf" srcId="{7B369317-E8DF-4C0C-9EEE-70351471AF10}" destId="{0A3973A9-313B-461C-88F4-B8D05C6760E3}" srcOrd="6" destOrd="0" presId="urn:microsoft.com/office/officeart/2005/8/layout/list1"/>
    <dgm:cxn modelId="{65F44C79-0DA5-4615-8055-DB8088A072EB}" type="presParOf" srcId="{7B369317-E8DF-4C0C-9EEE-70351471AF10}" destId="{02783331-DC82-4235-96AA-30A820768CEF}" srcOrd="7" destOrd="0" presId="urn:microsoft.com/office/officeart/2005/8/layout/list1"/>
    <dgm:cxn modelId="{4CC08E45-BED0-4B12-BD20-9AFBE99179E6}" type="presParOf" srcId="{7B369317-E8DF-4C0C-9EEE-70351471AF10}" destId="{4697DD2F-7396-48E0-ACDB-8C555DBFFE10}" srcOrd="8" destOrd="0" presId="urn:microsoft.com/office/officeart/2005/8/layout/list1"/>
    <dgm:cxn modelId="{EC0A1FD6-67F7-42D4-8661-41924415769C}" type="presParOf" srcId="{4697DD2F-7396-48E0-ACDB-8C555DBFFE10}" destId="{915217FE-10E2-4167-BC3A-27CA830559BB}" srcOrd="0" destOrd="0" presId="urn:microsoft.com/office/officeart/2005/8/layout/list1"/>
    <dgm:cxn modelId="{D7F66D28-1C7B-492C-BF08-5929D439D931}" type="presParOf" srcId="{4697DD2F-7396-48E0-ACDB-8C555DBFFE10}" destId="{FE1D4D03-7F9F-4C5A-B76D-86EDD73C721A}" srcOrd="1" destOrd="0" presId="urn:microsoft.com/office/officeart/2005/8/layout/list1"/>
    <dgm:cxn modelId="{C64E1100-CE52-4970-AA8B-433642363BC2}" type="presParOf" srcId="{7B369317-E8DF-4C0C-9EEE-70351471AF10}" destId="{9AD938F7-C8C6-4C45-A831-B2CDE8F4D7F5}" srcOrd="9" destOrd="0" presId="urn:microsoft.com/office/officeart/2005/8/layout/list1"/>
    <dgm:cxn modelId="{ECA4B11D-2EEC-4AD9-9288-66FE8C210F3E}" type="presParOf" srcId="{7B369317-E8DF-4C0C-9EEE-70351471AF10}" destId="{07B625ED-6E78-4D07-972A-31F9E2B9073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C29F5-8767-4C0D-9510-67B5FA78DCC6}">
      <dsp:nvSpPr>
        <dsp:cNvPr id="0" name=""/>
        <dsp:cNvSpPr/>
      </dsp:nvSpPr>
      <dsp:spPr>
        <a:xfrm>
          <a:off x="0" y="121504"/>
          <a:ext cx="5928782" cy="121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According to WHO, as of December 2020, COVID-19 had infected over 82M people and killed more than 3M worldwide.</a:t>
          </a:r>
        </a:p>
      </dsp:txBody>
      <dsp:txXfrm>
        <a:off x="59274" y="180778"/>
        <a:ext cx="5810234" cy="1095692"/>
      </dsp:txXfrm>
    </dsp:sp>
    <dsp:sp modelId="{64E6DFEF-B04C-41EE-94A8-589650F342E1}">
      <dsp:nvSpPr>
        <dsp:cNvPr id="0" name=""/>
        <dsp:cNvSpPr/>
      </dsp:nvSpPr>
      <dsp:spPr>
        <a:xfrm>
          <a:off x="0" y="1387584"/>
          <a:ext cx="5928782" cy="1214240"/>
        </a:xfrm>
        <a:prstGeom prst="roundRect">
          <a:avLst/>
        </a:prstGeom>
        <a:gradFill rotWithShape="0">
          <a:gsLst>
            <a:gs pos="0">
              <a:schemeClr val="accent2">
                <a:hueOff val="-3450629"/>
                <a:satOff val="15286"/>
                <a:lumOff val="-562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450629"/>
                <a:satOff val="15286"/>
                <a:lumOff val="-562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450629"/>
                <a:satOff val="15286"/>
                <a:lumOff val="-562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The economic and social disruption caused by the pandemic is devastating: tens of millions of people are at risk of falling into extreme poverty, while the number of undernourished people are currently estimated at nearly 690 million.</a:t>
          </a:r>
        </a:p>
      </dsp:txBody>
      <dsp:txXfrm>
        <a:off x="59274" y="1446858"/>
        <a:ext cx="5810234" cy="1095692"/>
      </dsp:txXfrm>
    </dsp:sp>
    <dsp:sp modelId="{19F85477-1832-4E87-A2E9-5066ADF4872F}">
      <dsp:nvSpPr>
        <dsp:cNvPr id="0" name=""/>
        <dsp:cNvSpPr/>
      </dsp:nvSpPr>
      <dsp:spPr>
        <a:xfrm>
          <a:off x="0" y="2653665"/>
          <a:ext cx="5928782" cy="1214240"/>
        </a:xfrm>
        <a:prstGeom prst="roundRect">
          <a:avLst/>
        </a:prstGeom>
        <a:gradFill rotWithShape="0">
          <a:gsLst>
            <a:gs pos="0">
              <a:schemeClr val="accent2">
                <a:hueOff val="-6901259"/>
                <a:satOff val="30573"/>
                <a:lumOff val="-1124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901259"/>
                <a:satOff val="30573"/>
                <a:lumOff val="-1124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901259"/>
                <a:satOff val="30573"/>
                <a:lumOff val="-1124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We need ways to help people assess the risks involved, and understand what is happening around them. This would help them to take better, informed decisions.</a:t>
          </a:r>
          <a:endParaRPr lang="en-IN" sz="1800" kern="1200" dirty="0"/>
        </a:p>
      </dsp:txBody>
      <dsp:txXfrm>
        <a:off x="59274" y="2712939"/>
        <a:ext cx="5810234" cy="1095692"/>
      </dsp:txXfrm>
    </dsp:sp>
    <dsp:sp modelId="{BD54009A-5E4E-4D30-8FB7-FFDA8B412036}">
      <dsp:nvSpPr>
        <dsp:cNvPr id="0" name=""/>
        <dsp:cNvSpPr/>
      </dsp:nvSpPr>
      <dsp:spPr>
        <a:xfrm>
          <a:off x="0" y="3919746"/>
          <a:ext cx="5928782" cy="1214240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Dashboards has become the iconic interface through which we understand the coronavirus pandemic. </a:t>
          </a:r>
          <a:r>
            <a:rPr lang="en-IN" sz="1800" b="0" i="0" kern="1200" dirty="0"/>
            <a:t>These visual displays are supposed to give us the information we need to act.</a:t>
          </a:r>
          <a:endParaRPr lang="en-IN" sz="1800" kern="1200" dirty="0"/>
        </a:p>
      </dsp:txBody>
      <dsp:txXfrm>
        <a:off x="59274" y="3979020"/>
        <a:ext cx="5810234" cy="1095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4ACF1-1C6F-4A6D-AC30-A689ACC97279}">
      <dsp:nvSpPr>
        <dsp:cNvPr id="0" name=""/>
        <dsp:cNvSpPr/>
      </dsp:nvSpPr>
      <dsp:spPr>
        <a:xfrm>
          <a:off x="0" y="3598"/>
          <a:ext cx="5888038" cy="1134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6943A-B054-4A4F-8B86-366756E7A4A6}">
      <dsp:nvSpPr>
        <dsp:cNvPr id="0" name=""/>
        <dsp:cNvSpPr/>
      </dsp:nvSpPr>
      <dsp:spPr>
        <a:xfrm>
          <a:off x="343268" y="258922"/>
          <a:ext cx="624735" cy="624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DBA72-ECDA-457B-AD68-9E7972E76A8D}">
      <dsp:nvSpPr>
        <dsp:cNvPr id="0" name=""/>
        <dsp:cNvSpPr/>
      </dsp:nvSpPr>
      <dsp:spPr>
        <a:xfrm>
          <a:off x="1311272" y="3598"/>
          <a:ext cx="4525390" cy="113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14" tIns="120214" rIns="120214" bIns="120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Sources:</a:t>
          </a:r>
          <a:br>
            <a:rPr lang="en-IN" sz="1800" kern="1200" dirty="0"/>
          </a:br>
          <a:r>
            <a:rPr lang="en-IN" sz="1800" kern="1200" dirty="0"/>
            <a:t>Time Series Data by JHU</a:t>
          </a:r>
          <a:br>
            <a:rPr lang="en-IN" sz="1800" kern="1200" dirty="0"/>
          </a:br>
          <a:r>
            <a:rPr lang="en-IN" sz="1800" kern="1200" dirty="0"/>
            <a:t>Case Surveillance Data by CDC</a:t>
          </a:r>
          <a:endParaRPr lang="en-US" sz="1800" kern="1200" dirty="0"/>
        </a:p>
      </dsp:txBody>
      <dsp:txXfrm>
        <a:off x="1311272" y="3598"/>
        <a:ext cx="4525390" cy="1135882"/>
      </dsp:txXfrm>
    </dsp:sp>
    <dsp:sp modelId="{2B22D981-FF83-4501-A6C0-8561F0368ECA}">
      <dsp:nvSpPr>
        <dsp:cNvPr id="0" name=""/>
        <dsp:cNvSpPr/>
      </dsp:nvSpPr>
      <dsp:spPr>
        <a:xfrm>
          <a:off x="0" y="1414846"/>
          <a:ext cx="5888038" cy="1134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6C5C2-13AA-4119-8D9B-8766F4182522}">
      <dsp:nvSpPr>
        <dsp:cNvPr id="0" name=""/>
        <dsp:cNvSpPr/>
      </dsp:nvSpPr>
      <dsp:spPr>
        <a:xfrm>
          <a:off x="343268" y="1670170"/>
          <a:ext cx="624735" cy="624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6BF4D-DDE7-418E-9200-6E983F0B2EFB}">
      <dsp:nvSpPr>
        <dsp:cNvPr id="0" name=""/>
        <dsp:cNvSpPr/>
      </dsp:nvSpPr>
      <dsp:spPr>
        <a:xfrm>
          <a:off x="1311272" y="1414846"/>
          <a:ext cx="4525390" cy="113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14" tIns="120214" rIns="120214" bIns="120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Size of CDC data:</a:t>
          </a:r>
          <a:br>
            <a:rPr lang="en-IN" sz="1800" kern="1200" dirty="0"/>
          </a:br>
          <a:r>
            <a:rPr lang="en-IN" sz="1800" kern="1200" dirty="0"/>
            <a:t>5.82 GB in total; 430 KB/record</a:t>
          </a:r>
          <a:br>
            <a:rPr lang="en-IN" sz="1800" kern="1200" dirty="0"/>
          </a:br>
          <a:r>
            <a:rPr lang="en-IN" sz="1800" kern="1200" dirty="0"/>
            <a:t>Size of JHU data:</a:t>
          </a:r>
          <a:br>
            <a:rPr lang="en-IN" sz="1800" kern="1200" dirty="0"/>
          </a:br>
          <a:r>
            <a:rPr lang="en-IN" sz="1800" kern="1200" dirty="0"/>
            <a:t>18.1 MB in total;  30.8 KB/record</a:t>
          </a:r>
          <a:endParaRPr lang="en-US" sz="1800" kern="1200" dirty="0"/>
        </a:p>
      </dsp:txBody>
      <dsp:txXfrm>
        <a:off x="1311272" y="1414846"/>
        <a:ext cx="4525390" cy="1135882"/>
      </dsp:txXfrm>
    </dsp:sp>
    <dsp:sp modelId="{C32B6C51-7D4E-4517-9FC6-047A1D1DC464}">
      <dsp:nvSpPr>
        <dsp:cNvPr id="0" name=""/>
        <dsp:cNvSpPr/>
      </dsp:nvSpPr>
      <dsp:spPr>
        <a:xfrm>
          <a:off x="0" y="2826094"/>
          <a:ext cx="5888038" cy="1134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08605-AAC0-4908-A9D0-0586C5DD4F37}">
      <dsp:nvSpPr>
        <dsp:cNvPr id="0" name=""/>
        <dsp:cNvSpPr/>
      </dsp:nvSpPr>
      <dsp:spPr>
        <a:xfrm>
          <a:off x="343268" y="3081417"/>
          <a:ext cx="624735" cy="624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A0578-A0C6-43FB-AB8D-2797C70B96F7}">
      <dsp:nvSpPr>
        <dsp:cNvPr id="0" name=""/>
        <dsp:cNvSpPr/>
      </dsp:nvSpPr>
      <dsp:spPr>
        <a:xfrm>
          <a:off x="1311272" y="2826094"/>
          <a:ext cx="4525390" cy="113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14" tIns="120214" rIns="120214" bIns="12021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Number of records being processed: </a:t>
          </a:r>
          <a:br>
            <a:rPr lang="en-IN" sz="1800" kern="1200" dirty="0"/>
          </a:br>
          <a:r>
            <a:rPr lang="en-IN" sz="1800" kern="1200" dirty="0"/>
            <a:t>44.1M</a:t>
          </a:r>
          <a:endParaRPr lang="en-US" sz="1800" kern="1200" dirty="0"/>
        </a:p>
      </dsp:txBody>
      <dsp:txXfrm>
        <a:off x="1311272" y="2826094"/>
        <a:ext cx="4525390" cy="1135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9567E-89F6-4504-B627-781E06CDB60E}">
      <dsp:nvSpPr>
        <dsp:cNvPr id="0" name=""/>
        <dsp:cNvSpPr/>
      </dsp:nvSpPr>
      <dsp:spPr>
        <a:xfrm>
          <a:off x="0" y="324758"/>
          <a:ext cx="7729728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913" tIns="291592" rIns="59991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Deaths due to coronavirus across the world across the days of the year?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Spread of coronavirus across the world across the days of the year?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Recovery rate of Coronavirus across the world across the days of the year?</a:t>
          </a:r>
          <a:endParaRPr lang="en-US" sz="1400" kern="1200"/>
        </a:p>
      </dsp:txBody>
      <dsp:txXfrm>
        <a:off x="0" y="324758"/>
        <a:ext cx="7729728" cy="1014300"/>
      </dsp:txXfrm>
    </dsp:sp>
    <dsp:sp modelId="{61000E3F-E163-4782-AABE-0E464DBA47C3}">
      <dsp:nvSpPr>
        <dsp:cNvPr id="0" name=""/>
        <dsp:cNvSpPr/>
      </dsp:nvSpPr>
      <dsp:spPr>
        <a:xfrm>
          <a:off x="386486" y="118118"/>
          <a:ext cx="541080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516" tIns="0" rIns="20451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World level:</a:t>
          </a:r>
          <a:endParaRPr lang="en-US" sz="1400" kern="1200"/>
        </a:p>
      </dsp:txBody>
      <dsp:txXfrm>
        <a:off x="406661" y="138293"/>
        <a:ext cx="5370459" cy="372930"/>
      </dsp:txXfrm>
    </dsp:sp>
    <dsp:sp modelId="{0A3973A9-313B-461C-88F4-B8D05C6760E3}">
      <dsp:nvSpPr>
        <dsp:cNvPr id="0" name=""/>
        <dsp:cNvSpPr/>
      </dsp:nvSpPr>
      <dsp:spPr>
        <a:xfrm>
          <a:off x="0" y="1621298"/>
          <a:ext cx="7729728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913" tIns="291592" rIns="59991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Deaths due to coronavirus across the US across the days of the year?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What percentage of people in each state died in the US?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/>
            <a:t>In the states with more than 1% deaths, what was the distribution in their provinces?</a:t>
          </a:r>
          <a:endParaRPr lang="en-US" sz="1400" kern="1200"/>
        </a:p>
      </dsp:txBody>
      <dsp:txXfrm>
        <a:off x="0" y="1621298"/>
        <a:ext cx="7729728" cy="1014300"/>
      </dsp:txXfrm>
    </dsp:sp>
    <dsp:sp modelId="{C68F1686-4F02-4F55-BBAB-D4114CE17D02}">
      <dsp:nvSpPr>
        <dsp:cNvPr id="0" name=""/>
        <dsp:cNvSpPr/>
      </dsp:nvSpPr>
      <dsp:spPr>
        <a:xfrm>
          <a:off x="386486" y="1414658"/>
          <a:ext cx="541080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516" tIns="0" rIns="20451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US level:</a:t>
          </a:r>
          <a:endParaRPr lang="en-US" sz="1400" kern="1200"/>
        </a:p>
      </dsp:txBody>
      <dsp:txXfrm>
        <a:off x="406661" y="1434833"/>
        <a:ext cx="5370459" cy="372930"/>
      </dsp:txXfrm>
    </dsp:sp>
    <dsp:sp modelId="{07B625ED-6E78-4D07-972A-31F9E2B90737}">
      <dsp:nvSpPr>
        <dsp:cNvPr id="0" name=""/>
        <dsp:cNvSpPr/>
      </dsp:nvSpPr>
      <dsp:spPr>
        <a:xfrm>
          <a:off x="0" y="2917839"/>
          <a:ext cx="7729728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913" tIns="291592" rIns="59991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 Which race has the most deaths?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Which gender has the most deaths?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Which age group has the most deaths?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Was underlying condition a major factor in the deaths occurred?</a:t>
          </a:r>
          <a:endParaRPr lang="en-US" sz="1400" kern="1200" dirty="0"/>
        </a:p>
      </dsp:txBody>
      <dsp:txXfrm>
        <a:off x="0" y="2917839"/>
        <a:ext cx="7729728" cy="1234800"/>
      </dsp:txXfrm>
    </dsp:sp>
    <dsp:sp modelId="{FE1D4D03-7F9F-4C5A-B76D-86EDD73C721A}">
      <dsp:nvSpPr>
        <dsp:cNvPr id="0" name=""/>
        <dsp:cNvSpPr/>
      </dsp:nvSpPr>
      <dsp:spPr>
        <a:xfrm>
          <a:off x="386486" y="2711199"/>
          <a:ext cx="5410809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516" tIns="0" rIns="20451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Individual level:</a:t>
          </a:r>
          <a:endParaRPr lang="en-US" sz="1400" kern="1200"/>
        </a:p>
      </dsp:txBody>
      <dsp:txXfrm>
        <a:off x="406661" y="2731374"/>
        <a:ext cx="5370459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2/20/2022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2/20/2022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2/20/2022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7" Type="http://schemas.openxmlformats.org/officeDocument/2006/relationships/hyperlink" Target="https://data.cdc.gov/Case-Surveillance/COVID-19-Case-Surveillance-Public-Use-Data-with-Ge/n8mc-b4w4" TargetMode="External"/><Relationship Id="rId2" Type="http://schemas.openxmlformats.org/officeDocument/2006/relationships/hyperlink" Target="https://plotl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SSEGISandData/COVID-19" TargetMode="External"/><Relationship Id="rId5" Type="http://schemas.openxmlformats.org/officeDocument/2006/relationships/hyperlink" Target="https://flask.palletsprojects.com/en/2.0.x/" TargetMode="External"/><Relationship Id="rId4" Type="http://schemas.openxmlformats.org/officeDocument/2006/relationships/hyperlink" Target="https://en.wikipedia.org/wiki/SQ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18526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Covid Viz-Hub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860002"/>
            <a:ext cx="6801612" cy="1645919"/>
          </a:xfrm>
        </p:spPr>
        <p:txBody>
          <a:bodyPr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Group 10 Members:</a:t>
            </a:r>
            <a:endParaRPr lang="en-IN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Jacob Celestine (jc277)</a:t>
            </a:r>
            <a:endParaRPr lang="en-IN" sz="5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endParaRPr lang="en-IN" sz="5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Nisha Kumari (nk755)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endParaRPr lang="en-IN" sz="5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Sihao Sun (ss3665)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5D02-B4DB-4EC1-A8CF-0F8F1D5C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 of Processing &amp; Software 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D9B17-22E0-4348-B808-A568421D8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22611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Batch Processing of both CDC and JHU data.</a:t>
            </a:r>
          </a:p>
          <a:p>
            <a:r>
              <a:rPr lang="en-IN" dirty="0"/>
              <a:t>Python: An interpreted high-level general-purpose programming language.</a:t>
            </a:r>
          </a:p>
          <a:p>
            <a:r>
              <a:rPr lang="en-IN" dirty="0"/>
              <a:t>Plotly: Provides online graphing, analytics, and statistics tools for individuals and collaboration, as well as scientific graphing libraries for Python, R, MATLAB, Perl, Julia, Arduino, and REST.</a:t>
            </a:r>
          </a:p>
          <a:p>
            <a:r>
              <a:rPr lang="en-IN" dirty="0"/>
              <a:t>Pandas: A fast, powerful, flexible and easy to use open source data analysis and manipulation tool, built on top of the Python programming language.</a:t>
            </a:r>
          </a:p>
          <a:p>
            <a:r>
              <a:rPr lang="en-IN" dirty="0"/>
              <a:t>Flask: A web framework and Python module that lets you develop web applications easily.</a:t>
            </a:r>
          </a:p>
          <a:p>
            <a:r>
              <a:rPr lang="en-IN" dirty="0"/>
              <a:t>JavaScript: High-level, often just-in-time compiled, and multi-paradigm programming language.</a:t>
            </a:r>
          </a:p>
          <a:p>
            <a:r>
              <a:rPr lang="en-IN" dirty="0"/>
              <a:t>HTML and CSS: Used to construct and style the frontend.</a:t>
            </a:r>
          </a:p>
          <a:p>
            <a:r>
              <a:rPr lang="en-IN" dirty="0"/>
              <a:t>SQL: A standardized programming language that is used to manage relational databases and perform various operations on the data in them.</a:t>
            </a:r>
          </a:p>
        </p:txBody>
      </p:sp>
    </p:spTree>
    <p:extLst>
      <p:ext uri="{BB962C8B-B14F-4D97-AF65-F5344CB8AC3E}">
        <p14:creationId xmlns:p14="http://schemas.microsoft.com/office/powerpoint/2010/main" val="357039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2FC61-1AA3-4728-9D13-2D2972BF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0" i="0" u="none" strike="noStrike">
                <a:effectLst/>
              </a:rPr>
              <a:t>Prototype Demo</a:t>
            </a:r>
            <a:endParaRPr lang="en-US" sz="3200"/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065B0842-EC06-4998-A19C-9BDBB2AF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5625-9817-4C51-B23B-89152DE1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Interactivity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05E69-D658-444A-8DCF-BF2702D3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Allows users to interact with graphs on display, allowing for a better storytelling experience. </a:t>
            </a:r>
          </a:p>
          <a:p>
            <a:r>
              <a:rPr lang="en-IN" dirty="0"/>
              <a:t>Supports various interactive features such as:</a:t>
            </a:r>
          </a:p>
          <a:p>
            <a:pPr lvl="1"/>
            <a:r>
              <a:rPr lang="en-IN" dirty="0"/>
              <a:t>Zooming in and out</a:t>
            </a:r>
          </a:p>
          <a:p>
            <a:pPr lvl="1"/>
            <a:r>
              <a:rPr lang="en-IN" dirty="0"/>
              <a:t>Point value display</a:t>
            </a:r>
          </a:p>
          <a:p>
            <a:pPr lvl="1"/>
            <a:r>
              <a:rPr lang="en-IN" dirty="0"/>
              <a:t>Panning graphs</a:t>
            </a:r>
          </a:p>
          <a:p>
            <a:r>
              <a:rPr lang="en-IN" b="0" i="0" dirty="0">
                <a:solidFill>
                  <a:srgbClr val="292929"/>
                </a:solidFill>
                <a:effectLst/>
                <a:latin typeface="charter"/>
              </a:rPr>
              <a:t>Animations for time series data.</a:t>
            </a:r>
          </a:p>
          <a:p>
            <a:r>
              <a:rPr lang="en-IN" dirty="0">
                <a:solidFill>
                  <a:srgbClr val="292929"/>
                </a:solidFill>
                <a:latin typeface="charter"/>
              </a:rPr>
              <a:t>Visiting data at a specific time period.</a:t>
            </a:r>
          </a:p>
        </p:txBody>
      </p:sp>
    </p:spTree>
    <p:extLst>
      <p:ext uri="{BB962C8B-B14F-4D97-AF65-F5344CB8AC3E}">
        <p14:creationId xmlns:p14="http://schemas.microsoft.com/office/powerpoint/2010/main" val="210112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93D76-A6AA-4816-A076-87EC6247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IN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Gantt Chart</a:t>
            </a:r>
            <a:endParaRPr lang="en-US" dirty="0"/>
          </a:p>
        </p:txBody>
      </p:sp>
      <p:pic>
        <p:nvPicPr>
          <p:cNvPr id="5" name="Content Placeholder 4" descr="Chart, timeline&#10;&#10;Description automatically generated">
            <a:extLst>
              <a:ext uri="{FF2B5EF4-FFF2-40B4-BE49-F238E27FC236}">
                <a16:creationId xmlns:a16="http://schemas.microsoft.com/office/drawing/2014/main" id="{E3F78134-D58F-4DED-91FC-EA1EBE67B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27" y="2231251"/>
            <a:ext cx="7907545" cy="35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7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EF20-D227-4C0A-AF10-E4811051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2807-804B-476C-8F5F-1CECB5736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hlinkClick r:id="rId2"/>
              </a:rPr>
              <a:t>https://plotly.com/</a:t>
            </a:r>
            <a:endParaRPr lang="en-IN" dirty="0"/>
          </a:p>
          <a:p>
            <a:pPr algn="just"/>
            <a:r>
              <a:rPr lang="en-IN" dirty="0">
                <a:hlinkClick r:id="rId3"/>
              </a:rPr>
              <a:t>https://pandas.pydata.org/</a:t>
            </a:r>
            <a:endParaRPr lang="en-IN" dirty="0">
              <a:hlinkClick r:id="rId4"/>
            </a:endParaRPr>
          </a:p>
          <a:p>
            <a:pPr algn="just"/>
            <a:r>
              <a:rPr lang="en-IN" dirty="0">
                <a:hlinkClick r:id="rId4"/>
              </a:rPr>
              <a:t>https://en.wikipedia.org/wiki/SQL</a:t>
            </a:r>
            <a:endParaRPr lang="en-IN" dirty="0"/>
          </a:p>
          <a:p>
            <a:pPr algn="just"/>
            <a:r>
              <a:rPr lang="en-IN" dirty="0">
                <a:hlinkClick r:id="rId5"/>
              </a:rPr>
              <a:t>https://flask.palletsprojects.com/en/2.0.x/</a:t>
            </a:r>
            <a:endParaRPr lang="en-IN" dirty="0"/>
          </a:p>
          <a:p>
            <a:pPr algn="just"/>
            <a:r>
              <a:rPr lang="en-IN" dirty="0">
                <a:hlinkClick r:id="rId6"/>
              </a:rPr>
              <a:t>https://github.com/CSSEGISandData/COVID-19</a:t>
            </a:r>
            <a:endParaRPr lang="en-IN" dirty="0"/>
          </a:p>
          <a:p>
            <a:pPr algn="just"/>
            <a:r>
              <a:rPr lang="en-IN" dirty="0">
                <a:hlinkClick r:id="rId7"/>
              </a:rPr>
              <a:t>https://data.cdc.gov/Case-Surveillance/COVID-19-Case-Surveillance-Public-Use-Data-with-Ge/n8mc-b4w4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5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Why this dataset?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7" name="Content Placeholder 2" descr="SmartArt Timeline graphic placeholder">
            <a:extLst>
              <a:ext uri="{FF2B5EF4-FFF2-40B4-BE49-F238E27FC236}">
                <a16:creationId xmlns:a16="http://schemas.microsoft.com/office/drawing/2014/main" id="{662D6D54-7197-47D2-9945-0EBFD0CAF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5445160"/>
              </p:ext>
            </p:extLst>
          </p:nvPr>
        </p:nvGraphicFramePr>
        <p:xfrm>
          <a:off x="5619750" y="801254"/>
          <a:ext cx="5928783" cy="5255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656E013-C5D1-40E8-A11B-562F6A03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29973-CA94-4031-8692-0E2DB6DA6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71" y="2681105"/>
            <a:ext cx="3063240" cy="149579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Dataset Description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2D63F4-B0E1-4039-90FD-768B7B23B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0721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F6B2ECC-5166-473E-8533-737B9B819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4712"/>
            <a:ext cx="6558192" cy="4608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E561167-1FA1-4BDB-ABF1-3D1CA1552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00211"/>
              </p:ext>
            </p:extLst>
          </p:nvPr>
        </p:nvGraphicFramePr>
        <p:xfrm>
          <a:off x="5006975" y="1447800"/>
          <a:ext cx="5888038" cy="396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458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3894-2716-444B-AA78-C6B24A61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1050" dirty="0">
                <a:solidFill>
                  <a:srgbClr val="FFFFFF"/>
                </a:solidFill>
              </a:rPr>
              <a:t>Fundamental </a:t>
            </a:r>
            <a:br>
              <a:rPr lang="en-US" sz="1050" dirty="0">
                <a:solidFill>
                  <a:srgbClr val="FFFFFF"/>
                </a:solidFill>
              </a:rPr>
            </a:br>
            <a:r>
              <a:rPr lang="en-US" sz="1050" dirty="0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D7B0778-03F9-43B3-80DD-DDF646F0D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1415DC-841D-4284-8488-42FAEEB31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52">
            <a:extLst>
              <a:ext uri="{FF2B5EF4-FFF2-40B4-BE49-F238E27FC236}">
                <a16:creationId xmlns:a16="http://schemas.microsoft.com/office/drawing/2014/main" id="{A8E06871-264F-4FAC-8BC5-4DAAE225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8F954E6E-1236-4E3C-B847-8A8A155D9A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896972"/>
              </p:ext>
            </p:extLst>
          </p:nvPr>
        </p:nvGraphicFramePr>
        <p:xfrm>
          <a:off x="4822166" y="1122807"/>
          <a:ext cx="5774375" cy="429768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572891">
                  <a:extLst>
                    <a:ext uri="{9D8B030D-6E8A-4147-A177-3AD203B41FA5}">
                      <a16:colId xmlns:a16="http://schemas.microsoft.com/office/drawing/2014/main" val="1277697243"/>
                    </a:ext>
                  </a:extLst>
                </a:gridCol>
                <a:gridCol w="3201484">
                  <a:extLst>
                    <a:ext uri="{9D8B030D-6E8A-4147-A177-3AD203B41FA5}">
                      <a16:colId xmlns:a16="http://schemas.microsoft.com/office/drawing/2014/main" val="3705406047"/>
                    </a:ext>
                  </a:extLst>
                </a:gridCol>
              </a:tblGrid>
              <a:tr h="630027">
                <a:tc>
                  <a:txBody>
                    <a:bodyPr/>
                    <a:lstStyle/>
                    <a:p>
                      <a:pPr algn="ctr"/>
                      <a:r>
                        <a:rPr lang="en-IN" sz="1800" b="0" cap="all" spc="150">
                          <a:solidFill>
                            <a:schemeClr val="lt1"/>
                          </a:solidFill>
                        </a:rPr>
                        <a:t>CDC Dataset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cap="all" spc="150">
                          <a:solidFill>
                            <a:schemeClr val="lt1"/>
                          </a:solidFill>
                        </a:rPr>
                        <a:t>JHU Dataset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997193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19 Columns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11 fixed columns + Date columns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445125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2 Quantitative fields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5 Quantitative fields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16046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17 Plain text fields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6 Plain text fields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641962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Updated every 2 weeks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Updated daily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957440"/>
                  </a:ext>
                </a:extLst>
              </a:tr>
              <a:tr h="798786"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Each row is a deidentified patient case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Each row shows changes to a country/ state per day.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26090"/>
                  </a:ext>
                </a:extLst>
              </a:tr>
              <a:tr h="573774">
                <a:tc>
                  <a:txBody>
                    <a:bodyPr/>
                    <a:lstStyle/>
                    <a:p>
                      <a:pPr algn="ctr"/>
                      <a:r>
                        <a:rPr lang="en-IN" sz="15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Cross-sectional data</a:t>
                      </a:r>
                      <a:endParaRPr lang="en-IN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cap="none" spc="0">
                          <a:solidFill>
                            <a:schemeClr val="tx1"/>
                          </a:solidFill>
                        </a:rPr>
                        <a:t>Time-series data</a:t>
                      </a:r>
                    </a:p>
                  </a:txBody>
                  <a:tcPr marL="157505" marR="157505" marT="157505" marB="1575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40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131C-C914-496B-97CE-06FB3BA80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8148"/>
            <a:ext cx="7729728" cy="1188720"/>
          </a:xfrm>
        </p:spPr>
        <p:txBody>
          <a:bodyPr/>
          <a:lstStyle/>
          <a:p>
            <a:r>
              <a:rPr lang="en-IN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Dataset Snippet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B2EB4-3EFB-4D4E-B0F4-E139F5CAA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" y="4418702"/>
            <a:ext cx="12192000" cy="881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6E0D6-3132-49B7-8705-A714CBA87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9" y="2067297"/>
            <a:ext cx="12192000" cy="678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7D373-A67C-400C-9C1E-451E0F721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" y="3353663"/>
            <a:ext cx="12166464" cy="774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DF037-0CBB-438F-94CB-AB8EEBDFF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" y="5587871"/>
            <a:ext cx="12192000" cy="784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3F07B8-4020-4F73-B2C8-BACCC707361B}"/>
              </a:ext>
            </a:extLst>
          </p:cNvPr>
          <p:cNvSpPr txBox="1"/>
          <p:nvPr/>
        </p:nvSpPr>
        <p:spPr>
          <a:xfrm>
            <a:off x="5425664" y="1602000"/>
            <a:ext cx="133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CDC data: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D7240-10BF-4F81-9DA5-9FDF83908EFF}"/>
              </a:ext>
            </a:extLst>
          </p:cNvPr>
          <p:cNvSpPr txBox="1"/>
          <p:nvPr/>
        </p:nvSpPr>
        <p:spPr>
          <a:xfrm>
            <a:off x="5558505" y="2865046"/>
            <a:ext cx="109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JHU data:</a:t>
            </a:r>
          </a:p>
        </p:txBody>
      </p:sp>
    </p:spTree>
    <p:extLst>
      <p:ext uri="{BB962C8B-B14F-4D97-AF65-F5344CB8AC3E}">
        <p14:creationId xmlns:p14="http://schemas.microsoft.com/office/powerpoint/2010/main" val="376849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6B826-6ED9-4F13-ACF2-23A7B16E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0" i="0" u="none" strike="noStrike">
                <a:effectLst/>
              </a:rPr>
              <a:t>Entity Relationship Diagram</a:t>
            </a:r>
            <a:endParaRPr lang="en-US" sz="3200"/>
          </a:p>
        </p:txBody>
      </p:sp>
      <p:pic>
        <p:nvPicPr>
          <p:cNvPr id="7" name="Picture 6" descr="ER diagram for the CSC data">
            <a:extLst>
              <a:ext uri="{FF2B5EF4-FFF2-40B4-BE49-F238E27FC236}">
                <a16:creationId xmlns:a16="http://schemas.microsoft.com/office/drawing/2014/main" id="{5F6FDFE8-B9C0-411B-872D-550D958D39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95" y="419770"/>
            <a:ext cx="4840073" cy="3496952"/>
          </a:xfrm>
          <a:prstGeom prst="rect">
            <a:avLst/>
          </a:prstGeom>
        </p:spPr>
      </p:pic>
      <p:pic>
        <p:nvPicPr>
          <p:cNvPr id="5" name="Content Placeholder 4" descr="ER diagram for the JHU data">
            <a:extLst>
              <a:ext uri="{FF2B5EF4-FFF2-40B4-BE49-F238E27FC236}">
                <a16:creationId xmlns:a16="http://schemas.microsoft.com/office/drawing/2014/main" id="{CDA52B53-2EC4-442F-AE32-C645A8669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176" y="599981"/>
            <a:ext cx="5179430" cy="34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2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176E0-CCD5-4355-9558-EBDE33D8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IN" sz="3000" b="0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Expected Target Users</a:t>
            </a:r>
            <a:endParaRPr lang="en-IN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82CB-6408-4969-B3C0-CD2F6F1A1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anchor="ctr">
            <a:normAutofit lnSpcReduction="10000"/>
          </a:bodyPr>
          <a:lstStyle/>
          <a:p>
            <a:r>
              <a:rPr lang="en-IN" b="1" dirty="0">
                <a:solidFill>
                  <a:srgbClr val="404040"/>
                </a:solidFill>
              </a:rPr>
              <a:t>Common People</a:t>
            </a:r>
            <a:r>
              <a:rPr lang="en-IN" dirty="0">
                <a:solidFill>
                  <a:srgbClr val="404040"/>
                </a:solidFill>
              </a:rPr>
              <a:t>:  </a:t>
            </a:r>
            <a:br>
              <a:rPr lang="en-IN" dirty="0">
                <a:solidFill>
                  <a:srgbClr val="404040"/>
                </a:solidFill>
              </a:rPr>
            </a:br>
            <a:r>
              <a:rPr lang="en-IN" dirty="0">
                <a:solidFill>
                  <a:srgbClr val="404040"/>
                </a:solidFill>
              </a:rPr>
              <a:t>To visualize and gain key insights to the spreading of the virus.</a:t>
            </a:r>
          </a:p>
          <a:p>
            <a:r>
              <a:rPr lang="en-IN" b="1" dirty="0">
                <a:solidFill>
                  <a:srgbClr val="404040"/>
                </a:solidFill>
              </a:rPr>
              <a:t>State &amp; Federal Governments</a:t>
            </a:r>
            <a:r>
              <a:rPr lang="en-IN" dirty="0">
                <a:solidFill>
                  <a:srgbClr val="404040"/>
                </a:solidFill>
              </a:rPr>
              <a:t>:  </a:t>
            </a:r>
            <a:br>
              <a:rPr lang="en-IN" dirty="0">
                <a:solidFill>
                  <a:srgbClr val="404040"/>
                </a:solidFill>
              </a:rPr>
            </a:br>
            <a:r>
              <a:rPr lang="en-IN" dirty="0">
                <a:solidFill>
                  <a:srgbClr val="404040"/>
                </a:solidFill>
              </a:rPr>
              <a:t>To facilitate containment actions, planning or any public health measure that contributes to fighting the COVID-19 pandemic in the state or beyond if requested.</a:t>
            </a:r>
          </a:p>
          <a:p>
            <a:r>
              <a:rPr lang="en-IN" b="1" dirty="0">
                <a:solidFill>
                  <a:srgbClr val="404040"/>
                </a:solidFill>
              </a:rPr>
              <a:t>Local Businesses</a:t>
            </a:r>
            <a:r>
              <a:rPr lang="en-IN" dirty="0">
                <a:solidFill>
                  <a:srgbClr val="404040"/>
                </a:solidFill>
              </a:rPr>
              <a:t>:  </a:t>
            </a:r>
            <a:br>
              <a:rPr lang="en-IN" dirty="0">
                <a:solidFill>
                  <a:srgbClr val="404040"/>
                </a:solidFill>
              </a:rPr>
            </a:br>
            <a:r>
              <a:rPr lang="en-IN" dirty="0">
                <a:solidFill>
                  <a:srgbClr val="404040"/>
                </a:solidFill>
              </a:rPr>
              <a:t>To analyse the trend and take appropriate decisions.</a:t>
            </a:r>
          </a:p>
          <a:p>
            <a:r>
              <a:rPr lang="en-IN" b="1" dirty="0">
                <a:solidFill>
                  <a:srgbClr val="404040"/>
                </a:solidFill>
              </a:rPr>
              <a:t>Hospitals &amp; Health Workers</a:t>
            </a:r>
            <a:r>
              <a:rPr lang="en-IN" dirty="0">
                <a:solidFill>
                  <a:srgbClr val="404040"/>
                </a:solidFill>
              </a:rPr>
              <a:t>:  </a:t>
            </a:r>
            <a:br>
              <a:rPr lang="en-IN" dirty="0">
                <a:solidFill>
                  <a:srgbClr val="404040"/>
                </a:solidFill>
              </a:rPr>
            </a:br>
            <a:r>
              <a:rPr lang="en-IN" dirty="0">
                <a:solidFill>
                  <a:srgbClr val="404040"/>
                </a:solidFill>
              </a:rPr>
              <a:t>As the people treating COVID patients, they need to kept updated about the trends and patterns happening around them.</a:t>
            </a:r>
          </a:p>
        </p:txBody>
      </p:sp>
    </p:spTree>
    <p:extLst>
      <p:ext uri="{BB962C8B-B14F-4D97-AF65-F5344CB8AC3E}">
        <p14:creationId xmlns:p14="http://schemas.microsoft.com/office/powerpoint/2010/main" val="174300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5582-B700-4000-8A02-3803CE47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3715"/>
            <a:ext cx="7729728" cy="1188720"/>
          </a:xfrm>
        </p:spPr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Insights and Interesting Findings Expected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364980-0123-4809-B80E-5D4D427D8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037863"/>
              </p:ext>
            </p:extLst>
          </p:nvPr>
        </p:nvGraphicFramePr>
        <p:xfrm>
          <a:off x="2231136" y="2120805"/>
          <a:ext cx="7729728" cy="4270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8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5D1EF0-9623-49E2-9010-2A2109903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07077" y="1140231"/>
            <a:ext cx="6204072" cy="457753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12928-18CC-4300-B23E-186F657DA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800" b="0" i="0" u="none" strike="noStrike">
                <a:solidFill>
                  <a:srgbClr val="FFFFFF"/>
                </a:solidFill>
                <a:effectLst/>
              </a:rPr>
              <a:t>Conceptual Flowchart</a:t>
            </a:r>
            <a:endParaRPr lang="en-US" sz="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326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406</TotalTime>
  <Words>768</Words>
  <Application>Microsoft Office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charter</vt:lpstr>
      <vt:lpstr>Gill Sans MT</vt:lpstr>
      <vt:lpstr>Parcel</vt:lpstr>
      <vt:lpstr>Covid Viz-Hub</vt:lpstr>
      <vt:lpstr>Why this dataset?</vt:lpstr>
      <vt:lpstr>Dataset Description</vt:lpstr>
      <vt:lpstr>Fundamental  QUESTIONS</vt:lpstr>
      <vt:lpstr>Dataset Snippet</vt:lpstr>
      <vt:lpstr>Entity Relationship Diagram</vt:lpstr>
      <vt:lpstr>Expected Target Users</vt:lpstr>
      <vt:lpstr>Data Insights and Interesting Findings Expected</vt:lpstr>
      <vt:lpstr>Conceptual Flowchart</vt:lpstr>
      <vt:lpstr>Mode of Processing &amp; Software Tools</vt:lpstr>
      <vt:lpstr>Prototype Demo</vt:lpstr>
      <vt:lpstr>Interactivity FEATURES</vt:lpstr>
      <vt:lpstr>Gantt Chart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Viz-Hub</dc:title>
  <dc:creator>Jacob Celestine</dc:creator>
  <cp:lastModifiedBy>Jacob Celestine</cp:lastModifiedBy>
  <cp:revision>103</cp:revision>
  <dcterms:created xsi:type="dcterms:W3CDTF">2022-02-17T03:56:12Z</dcterms:created>
  <dcterms:modified xsi:type="dcterms:W3CDTF">2022-02-20T16:06:05Z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